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Caveat" panose="020B0604020202020204" charset="0"/>
      <p:regular r:id="rId36"/>
      <p:bold r:id="rId37"/>
    </p:embeddedFont>
    <p:embeddedFont>
      <p:font typeface="Comfortaa" panose="020B0604020202020204" charset="0"/>
      <p:regular r:id="rId38"/>
      <p:bold r:id="rId39"/>
    </p:embeddedFont>
    <p:embeddedFont>
      <p:font typeface="Comic Sans MS" panose="030F0702030302020204" pitchFamily="66"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8E7A88-7875-4FA5-BD4A-A18BB5F71CB9}">
  <a:tblStyle styleId="{048E7A88-7875-4FA5-BD4A-A18BB5F71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51aba3ebca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51aba3ebca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fcb79a9a4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5fcb79a9a4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51aba3ebca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51aba3ebca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51aba3ebca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51aba3ebca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51aba3ebca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51aba3ebc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ef1934a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ef193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fbdc2e54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fbdc2e54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bdc2e548_1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fbdc2e548_1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fbdc2e548_1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fbdc2e548_1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fbdc2e40e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fbdc2e40e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fbdc2e548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3fbdc2e548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fbdc2e548_1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fbdc2e548_1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3fbdc2e548_1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3fbdc2e548_1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3ef19349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3ef19349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5fcb79a9a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5fcb79a9a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ef19349b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3ef19349b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fbdc2e40e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fbdc2e40e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1aba3ebca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1aba3ebca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fcb79a9a4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fcb79a9a4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61f4069e8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61f4069e8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3fbdc2e548_1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3fbdc2e548_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3fbdc2e548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3fbdc2e548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51aba3ebca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51aba3ebca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51aba3ebc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51aba3ebc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data-flair.training/blogs/python-face-recognition/" TargetMode="External"/><Relationship Id="rId7" Type="http://schemas.openxmlformats.org/officeDocument/2006/relationships/hyperlink" Target="https://www.academia.edu/download/59877876/IRJET-V6I481420190626-30560-cxi4q6.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journals.resaim.com/ijresm/article/view/1184" TargetMode="External"/><Relationship Id="rId5" Type="http://schemas.openxmlformats.org/officeDocument/2006/relationships/hyperlink" Target="https://ieeexplore.ieee.org/abstract/document/9388375/" TargetMode="External"/><Relationship Id="rId4" Type="http://schemas.openxmlformats.org/officeDocument/2006/relationships/hyperlink" Target="https://ieeexplore.ieee.org/abstract/document/8321959/"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1488900" y="1575125"/>
            <a:ext cx="6581700" cy="22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100">
                <a:latin typeface="Comic Sans MS"/>
                <a:ea typeface="Comic Sans MS"/>
                <a:cs typeface="Comic Sans MS"/>
                <a:sym typeface="Comic Sans MS"/>
              </a:rPr>
              <a:t>Facial Recognition System</a:t>
            </a:r>
            <a:endParaRPr sz="4100">
              <a:latin typeface="Comic Sans MS"/>
              <a:ea typeface="Comic Sans MS"/>
              <a:cs typeface="Comic Sans MS"/>
              <a:sym typeface="Comic Sans MS"/>
            </a:endParaRPr>
          </a:p>
          <a:p>
            <a:pPr marL="0" lvl="0" indent="0" algn="l" rtl="0">
              <a:spcBef>
                <a:spcPts val="0"/>
              </a:spcBef>
              <a:spcAft>
                <a:spcPts val="0"/>
              </a:spcAft>
              <a:buNone/>
            </a:pPr>
            <a:endParaRPr sz="4100">
              <a:latin typeface="Comic Sans MS"/>
              <a:ea typeface="Comic Sans MS"/>
              <a:cs typeface="Comic Sans MS"/>
              <a:sym typeface="Comic Sans MS"/>
            </a:endParaRPr>
          </a:p>
          <a:p>
            <a:pPr marL="0" lvl="0" indent="0" algn="l" rtl="0">
              <a:spcBef>
                <a:spcPts val="0"/>
              </a:spcBef>
              <a:spcAft>
                <a:spcPts val="0"/>
              </a:spcAft>
              <a:buNone/>
            </a:pPr>
            <a:endParaRPr/>
          </a:p>
        </p:txBody>
      </p:sp>
      <p:pic>
        <p:nvPicPr>
          <p:cNvPr id="229" name="Google Shape;229;p17"/>
          <p:cNvPicPr preferRelativeResize="0"/>
          <p:nvPr/>
        </p:nvPicPr>
        <p:blipFill>
          <a:blip r:embed="rId3">
            <a:alphaModFix/>
          </a:blip>
          <a:stretch>
            <a:fillRect/>
          </a:stretch>
        </p:blipFill>
        <p:spPr>
          <a:xfrm>
            <a:off x="0" y="-12"/>
            <a:ext cx="3007500" cy="1472075"/>
          </a:xfrm>
          <a:prstGeom prst="rect">
            <a:avLst/>
          </a:prstGeom>
          <a:noFill/>
          <a:ln>
            <a:noFill/>
          </a:ln>
        </p:spPr>
      </p:pic>
      <p:sp>
        <p:nvSpPr>
          <p:cNvPr id="230" name="Google Shape;230;p17"/>
          <p:cNvSpPr txBox="1"/>
          <p:nvPr/>
        </p:nvSpPr>
        <p:spPr>
          <a:xfrm>
            <a:off x="3586150" y="2510300"/>
            <a:ext cx="21669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a:solidFill>
                  <a:schemeClr val="lt1"/>
                </a:solidFill>
                <a:latin typeface="Lato"/>
                <a:ea typeface="Lato"/>
                <a:cs typeface="Lato"/>
                <a:sym typeface="Lato"/>
              </a:rPr>
              <a:t>Grp no 63</a:t>
            </a:r>
            <a:endParaRPr sz="3500">
              <a:solidFill>
                <a:schemeClr val="lt1"/>
              </a:solidFill>
              <a:latin typeface="Lato"/>
              <a:ea typeface="Lato"/>
              <a:cs typeface="Lato"/>
              <a:sym typeface="Lato"/>
            </a:endParaRPr>
          </a:p>
        </p:txBody>
      </p:sp>
      <p:pic>
        <p:nvPicPr>
          <p:cNvPr id="231" name="Google Shape;231;p17"/>
          <p:cNvPicPr preferRelativeResize="0"/>
          <p:nvPr/>
        </p:nvPicPr>
        <p:blipFill>
          <a:blip r:embed="rId4">
            <a:alphaModFix/>
          </a:blip>
          <a:stretch>
            <a:fillRect/>
          </a:stretch>
        </p:blipFill>
        <p:spPr>
          <a:xfrm>
            <a:off x="6086538" y="2669000"/>
            <a:ext cx="2782575" cy="22173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Implementation of Code</a:t>
            </a:r>
            <a:endParaRPr b="1"/>
          </a:p>
        </p:txBody>
      </p:sp>
      <p:pic>
        <p:nvPicPr>
          <p:cNvPr id="304" name="Google Shape;304;p27"/>
          <p:cNvPicPr preferRelativeResize="0"/>
          <p:nvPr/>
        </p:nvPicPr>
        <p:blipFill>
          <a:blip r:embed="rId3">
            <a:alphaModFix/>
          </a:blip>
          <a:stretch>
            <a:fillRect/>
          </a:stretch>
        </p:blipFill>
        <p:spPr>
          <a:xfrm>
            <a:off x="459775" y="947950"/>
            <a:ext cx="8070523" cy="3713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1052550" y="5018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Software Requirements</a:t>
            </a:r>
            <a:r>
              <a:rPr lang="en-GB"/>
              <a:t> </a:t>
            </a:r>
            <a:endParaRPr/>
          </a:p>
        </p:txBody>
      </p:sp>
      <p:sp>
        <p:nvSpPr>
          <p:cNvPr id="310" name="Google Shape;310;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t>IDE</a:t>
            </a:r>
            <a:endParaRPr u="sng"/>
          </a:p>
          <a:p>
            <a:pPr marL="457200" lvl="0" indent="-311150" algn="l" rtl="0">
              <a:spcBef>
                <a:spcPts val="1600"/>
              </a:spcBef>
              <a:spcAft>
                <a:spcPts val="0"/>
              </a:spcAft>
              <a:buSzPts val="1300"/>
              <a:buChar char="●"/>
            </a:pPr>
            <a:r>
              <a:rPr lang="en-GB"/>
              <a:t>IDLE Python</a:t>
            </a:r>
            <a:endParaRPr/>
          </a:p>
          <a:p>
            <a:pPr marL="0" lvl="0" indent="0" algn="l" rtl="0">
              <a:spcBef>
                <a:spcPts val="1600"/>
              </a:spcBef>
              <a:spcAft>
                <a:spcPts val="0"/>
              </a:spcAft>
              <a:buNone/>
            </a:pPr>
            <a:r>
              <a:rPr lang="en-GB" u="sng"/>
              <a:t>Libraries</a:t>
            </a:r>
            <a:endParaRPr u="sng"/>
          </a:p>
          <a:p>
            <a:pPr marL="457200" lvl="0" indent="-311150" algn="l" rtl="0">
              <a:spcBef>
                <a:spcPts val="1600"/>
              </a:spcBef>
              <a:spcAft>
                <a:spcPts val="0"/>
              </a:spcAft>
              <a:buSzPts val="1300"/>
              <a:buChar char="●"/>
            </a:pPr>
            <a:r>
              <a:rPr lang="en-GB"/>
              <a:t>Numpy</a:t>
            </a:r>
            <a:endParaRPr/>
          </a:p>
          <a:p>
            <a:pPr marL="457200" lvl="0" indent="-311150" algn="l" rtl="0">
              <a:spcBef>
                <a:spcPts val="0"/>
              </a:spcBef>
              <a:spcAft>
                <a:spcPts val="0"/>
              </a:spcAft>
              <a:buSzPts val="1300"/>
              <a:buChar char="●"/>
            </a:pPr>
            <a:r>
              <a:rPr lang="en-GB"/>
              <a:t>Os</a:t>
            </a:r>
            <a:endParaRPr/>
          </a:p>
          <a:p>
            <a:pPr marL="457200" lvl="0" indent="-311150" algn="l" rtl="0">
              <a:spcBef>
                <a:spcPts val="0"/>
              </a:spcBef>
              <a:spcAft>
                <a:spcPts val="0"/>
              </a:spcAft>
              <a:buSzPts val="1300"/>
              <a:buChar char="●"/>
            </a:pPr>
            <a:r>
              <a:rPr lang="en-GB"/>
              <a:t>Cv2</a:t>
            </a:r>
            <a:endParaRPr/>
          </a:p>
          <a:p>
            <a:pPr marL="457200" lvl="0" indent="-311150" algn="l" rtl="0">
              <a:spcBef>
                <a:spcPts val="0"/>
              </a:spcBef>
              <a:spcAft>
                <a:spcPts val="0"/>
              </a:spcAft>
              <a:buSzPts val="1300"/>
              <a:buChar char="●"/>
            </a:pPr>
            <a:r>
              <a:rPr lang="en-GB"/>
              <a:t>Face recognition</a:t>
            </a:r>
            <a:endParaRPr/>
          </a:p>
          <a:p>
            <a:pPr marL="45720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Execution of the code</a:t>
            </a:r>
            <a:endParaRPr b="1"/>
          </a:p>
        </p:txBody>
      </p:sp>
      <p:pic>
        <p:nvPicPr>
          <p:cNvPr id="316" name="Google Shape;316;p29"/>
          <p:cNvPicPr preferRelativeResize="0"/>
          <p:nvPr/>
        </p:nvPicPr>
        <p:blipFill>
          <a:blip r:embed="rId3">
            <a:alphaModFix/>
          </a:blip>
          <a:stretch>
            <a:fillRect/>
          </a:stretch>
        </p:blipFill>
        <p:spPr>
          <a:xfrm>
            <a:off x="152400" y="1460250"/>
            <a:ext cx="8839200" cy="2637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0"/>
          <p:cNvPicPr preferRelativeResize="0"/>
          <p:nvPr/>
        </p:nvPicPr>
        <p:blipFill>
          <a:blip r:embed="rId3">
            <a:alphaModFix/>
          </a:blip>
          <a:stretch>
            <a:fillRect/>
          </a:stretch>
        </p:blipFill>
        <p:spPr>
          <a:xfrm>
            <a:off x="152400" y="152400"/>
            <a:ext cx="8839200" cy="46267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txBox="1">
            <a:spLocks noGrp="1"/>
          </p:cNvSpPr>
          <p:nvPr>
            <p:ph type="title"/>
          </p:nvPr>
        </p:nvSpPr>
        <p:spPr>
          <a:xfrm>
            <a:off x="1113825" y="491000"/>
            <a:ext cx="7563000" cy="38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sz="4400" b="1">
                <a:latin typeface="Times New Roman"/>
                <a:ea typeface="Times New Roman"/>
                <a:cs typeface="Times New Roman"/>
                <a:sym typeface="Times New Roman"/>
              </a:rPr>
              <a:t>LITERATURE </a:t>
            </a:r>
            <a:endParaRPr sz="4400" b="1">
              <a:latin typeface="Times New Roman"/>
              <a:ea typeface="Times New Roman"/>
              <a:cs typeface="Times New Roman"/>
              <a:sym typeface="Times New Roman"/>
            </a:endParaRPr>
          </a:p>
          <a:p>
            <a:pPr marL="0" lvl="0" indent="0" algn="l" rtl="0">
              <a:spcBef>
                <a:spcPts val="0"/>
              </a:spcBef>
              <a:spcAft>
                <a:spcPts val="0"/>
              </a:spcAft>
              <a:buNone/>
            </a:pPr>
            <a:r>
              <a:rPr lang="en-GB" sz="4400" b="1">
                <a:latin typeface="Times New Roman"/>
                <a:ea typeface="Times New Roman"/>
                <a:cs typeface="Times New Roman"/>
                <a:sym typeface="Times New Roman"/>
              </a:rPr>
              <a:t>SURVEY</a:t>
            </a:r>
            <a:endParaRPr sz="4400"/>
          </a:p>
          <a:p>
            <a:pPr marL="0" lvl="0" indent="0" algn="l" rtl="0">
              <a:spcBef>
                <a:spcPts val="0"/>
              </a:spcBef>
              <a:spcAft>
                <a:spcPts val="0"/>
              </a:spcAft>
              <a:buNone/>
            </a:pPr>
            <a:endParaRPr/>
          </a:p>
          <a:p>
            <a:pPr marL="0" lvl="0" indent="0" algn="l" rtl="0">
              <a:spcBef>
                <a:spcPts val="0"/>
              </a:spcBef>
              <a:spcAft>
                <a:spcPts val="0"/>
              </a:spcAft>
              <a:buNone/>
            </a:pPr>
            <a:endParaRPr b="1">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aphicFrame>
        <p:nvGraphicFramePr>
          <p:cNvPr id="331" name="Google Shape;331;p32"/>
          <p:cNvGraphicFramePr/>
          <p:nvPr/>
        </p:nvGraphicFramePr>
        <p:xfrm>
          <a:off x="25" y="-12"/>
          <a:ext cx="3000000" cy="3000000"/>
        </p:xfrm>
        <a:graphic>
          <a:graphicData uri="http://schemas.openxmlformats.org/drawingml/2006/table">
            <a:tbl>
              <a:tblPr>
                <a:noFill/>
                <a:tableStyleId>{048E7A88-7875-4FA5-BD4A-A18BB5F71CB9}</a:tableStyleId>
              </a:tblPr>
              <a:tblGrid>
                <a:gridCol w="1056900">
                  <a:extLst>
                    <a:ext uri="{9D8B030D-6E8A-4147-A177-3AD203B41FA5}">
                      <a16:colId xmlns:a16="http://schemas.microsoft.com/office/drawing/2014/main" val="20000"/>
                    </a:ext>
                  </a:extLst>
                </a:gridCol>
                <a:gridCol w="978975">
                  <a:extLst>
                    <a:ext uri="{9D8B030D-6E8A-4147-A177-3AD203B41FA5}">
                      <a16:colId xmlns:a16="http://schemas.microsoft.com/office/drawing/2014/main" val="20001"/>
                    </a:ext>
                  </a:extLst>
                </a:gridCol>
                <a:gridCol w="1337400">
                  <a:extLst>
                    <a:ext uri="{9D8B030D-6E8A-4147-A177-3AD203B41FA5}">
                      <a16:colId xmlns:a16="http://schemas.microsoft.com/office/drawing/2014/main" val="20002"/>
                    </a:ext>
                  </a:extLst>
                </a:gridCol>
                <a:gridCol w="1530550">
                  <a:extLst>
                    <a:ext uri="{9D8B030D-6E8A-4147-A177-3AD203B41FA5}">
                      <a16:colId xmlns:a16="http://schemas.microsoft.com/office/drawing/2014/main" val="20003"/>
                    </a:ext>
                  </a:extLst>
                </a:gridCol>
                <a:gridCol w="1830150">
                  <a:extLst>
                    <a:ext uri="{9D8B030D-6E8A-4147-A177-3AD203B41FA5}">
                      <a16:colId xmlns:a16="http://schemas.microsoft.com/office/drawing/2014/main" val="20004"/>
                    </a:ext>
                  </a:extLst>
                </a:gridCol>
                <a:gridCol w="1103675">
                  <a:extLst>
                    <a:ext uri="{9D8B030D-6E8A-4147-A177-3AD203B41FA5}">
                      <a16:colId xmlns:a16="http://schemas.microsoft.com/office/drawing/2014/main" val="20005"/>
                    </a:ext>
                  </a:extLst>
                </a:gridCol>
                <a:gridCol w="1306275">
                  <a:extLst>
                    <a:ext uri="{9D8B030D-6E8A-4147-A177-3AD203B41FA5}">
                      <a16:colId xmlns:a16="http://schemas.microsoft.com/office/drawing/2014/main" val="20006"/>
                    </a:ext>
                  </a:extLst>
                </a:gridCol>
              </a:tblGrid>
              <a:tr h="704850">
                <a:tc>
                  <a:txBody>
                    <a:bodyPr/>
                    <a:lstStyle/>
                    <a:p>
                      <a:pPr marL="0" lvl="0" indent="0" algn="l" rtl="0">
                        <a:spcBef>
                          <a:spcPts val="0"/>
                        </a:spcBef>
                        <a:spcAft>
                          <a:spcPts val="0"/>
                        </a:spcAft>
                        <a:buNone/>
                      </a:pPr>
                      <a:r>
                        <a:rPr lang="en-GB" sz="2900">
                          <a:solidFill>
                            <a:schemeClr val="lt1"/>
                          </a:solidFill>
                        </a:rPr>
                        <a:t>S no</a:t>
                      </a:r>
                      <a:endParaRPr sz="2900">
                        <a:solidFill>
                          <a:schemeClr val="lt1"/>
                        </a:solidFill>
                      </a:endParaRPr>
                    </a:p>
                  </a:txBody>
                  <a:tcPr marL="91425" marR="91425" marT="91425" marB="91425"/>
                </a:tc>
                <a:tc>
                  <a:txBody>
                    <a:bodyPr/>
                    <a:lstStyle/>
                    <a:p>
                      <a:pPr marL="0" lvl="0" indent="0" algn="l" rtl="0">
                        <a:spcBef>
                          <a:spcPts val="0"/>
                        </a:spcBef>
                        <a:spcAft>
                          <a:spcPts val="0"/>
                        </a:spcAft>
                        <a:buNone/>
                      </a:pPr>
                      <a:r>
                        <a:rPr lang="en-GB" sz="2900">
                          <a:solidFill>
                            <a:schemeClr val="lt1"/>
                          </a:solidFill>
                        </a:rPr>
                        <a:t>Year</a:t>
                      </a:r>
                      <a:endParaRPr sz="2900">
                        <a:solidFill>
                          <a:schemeClr val="lt1"/>
                        </a:solidFill>
                      </a:endParaRPr>
                    </a:p>
                  </a:txBody>
                  <a:tcPr marL="91425" marR="91425" marT="91425" marB="91425"/>
                </a:tc>
                <a:tc>
                  <a:txBody>
                    <a:bodyPr/>
                    <a:lstStyle/>
                    <a:p>
                      <a:pPr marL="0" lvl="0" indent="0" algn="l" rtl="0">
                        <a:spcBef>
                          <a:spcPts val="0"/>
                        </a:spcBef>
                        <a:spcAft>
                          <a:spcPts val="0"/>
                        </a:spcAft>
                        <a:buNone/>
                      </a:pPr>
                      <a:r>
                        <a:rPr lang="en-GB" sz="2900">
                          <a:solidFill>
                            <a:schemeClr val="lt1"/>
                          </a:solidFill>
                        </a:rPr>
                        <a:t>Paper Title</a:t>
                      </a:r>
                      <a:endParaRPr sz="2900">
                        <a:solidFill>
                          <a:schemeClr val="lt1"/>
                        </a:solidFill>
                      </a:endParaRPr>
                    </a:p>
                  </a:txBody>
                  <a:tcPr marL="91425" marR="91425" marT="91425" marB="91425"/>
                </a:tc>
                <a:tc>
                  <a:txBody>
                    <a:bodyPr/>
                    <a:lstStyle/>
                    <a:p>
                      <a:pPr marL="0" lvl="0" indent="0" algn="l" rtl="0">
                        <a:spcBef>
                          <a:spcPts val="0"/>
                        </a:spcBef>
                        <a:spcAft>
                          <a:spcPts val="0"/>
                        </a:spcAft>
                        <a:buNone/>
                      </a:pPr>
                      <a:r>
                        <a:rPr lang="en-GB" sz="2900">
                          <a:solidFill>
                            <a:schemeClr val="lt1"/>
                          </a:solidFill>
                        </a:rPr>
                        <a:t>Method</a:t>
                      </a:r>
                      <a:endParaRPr sz="2900">
                        <a:solidFill>
                          <a:schemeClr val="lt1"/>
                        </a:solidFill>
                      </a:endParaRPr>
                    </a:p>
                  </a:txBody>
                  <a:tcPr marL="91425" marR="91425" marT="91425" marB="91425"/>
                </a:tc>
                <a:tc>
                  <a:txBody>
                    <a:bodyPr/>
                    <a:lstStyle/>
                    <a:p>
                      <a:pPr marL="0" lvl="0" indent="0" algn="l" rtl="0">
                        <a:spcBef>
                          <a:spcPts val="0"/>
                        </a:spcBef>
                        <a:spcAft>
                          <a:spcPts val="0"/>
                        </a:spcAft>
                        <a:buNone/>
                      </a:pPr>
                      <a:r>
                        <a:rPr lang="en-GB" sz="2900">
                          <a:solidFill>
                            <a:schemeClr val="lt1"/>
                          </a:solidFill>
                        </a:rPr>
                        <a:t>Accuracy</a:t>
                      </a:r>
                      <a:r>
                        <a:rPr lang="en-GB" sz="1300"/>
                        <a:t> </a:t>
                      </a:r>
                      <a:endParaRPr sz="1300"/>
                    </a:p>
                  </a:txBody>
                  <a:tcPr marL="91425" marR="91425" marT="91425" marB="91425"/>
                </a:tc>
                <a:tc>
                  <a:txBody>
                    <a:bodyPr/>
                    <a:lstStyle/>
                    <a:p>
                      <a:pPr marL="0" lvl="0" indent="0" algn="l" rtl="0">
                        <a:spcBef>
                          <a:spcPts val="0"/>
                        </a:spcBef>
                        <a:spcAft>
                          <a:spcPts val="0"/>
                        </a:spcAft>
                        <a:buNone/>
                      </a:pPr>
                      <a:r>
                        <a:rPr lang="en-GB" sz="2900">
                          <a:solidFill>
                            <a:schemeClr val="lt1"/>
                          </a:solidFill>
                        </a:rPr>
                        <a:t>Merit</a:t>
                      </a:r>
                      <a:endParaRPr sz="2900">
                        <a:solidFill>
                          <a:schemeClr val="lt1"/>
                        </a:solidFill>
                      </a:endParaRPr>
                    </a:p>
                  </a:txBody>
                  <a:tcPr marL="91425" marR="91425" marT="91425" marB="91425"/>
                </a:tc>
                <a:tc>
                  <a:txBody>
                    <a:bodyPr/>
                    <a:lstStyle/>
                    <a:p>
                      <a:pPr marL="0" lvl="0" indent="0" algn="l" rtl="0">
                        <a:spcBef>
                          <a:spcPts val="0"/>
                        </a:spcBef>
                        <a:spcAft>
                          <a:spcPts val="0"/>
                        </a:spcAft>
                        <a:buNone/>
                      </a:pPr>
                      <a:r>
                        <a:rPr lang="en-GB" sz="2900">
                          <a:solidFill>
                            <a:schemeClr val="lt1"/>
                          </a:solidFill>
                        </a:rPr>
                        <a:t>De merit</a:t>
                      </a:r>
                      <a:endParaRPr sz="2900">
                        <a:solidFill>
                          <a:schemeClr val="lt1"/>
                        </a:solidFill>
                      </a:endParaRPr>
                    </a:p>
                  </a:txBody>
                  <a:tcPr marL="91425" marR="91425" marT="91425" marB="91425"/>
                </a:tc>
                <a:extLst>
                  <a:ext uri="{0D108BD9-81ED-4DB2-BD59-A6C34878D82A}">
                    <a16:rowId xmlns:a16="http://schemas.microsoft.com/office/drawing/2014/main" val="10000"/>
                  </a:ext>
                </a:extLst>
              </a:tr>
              <a:tr h="704850">
                <a:tc>
                  <a:txBody>
                    <a:bodyPr/>
                    <a:lstStyle/>
                    <a:p>
                      <a:pPr marL="0" lvl="0" indent="0" algn="l" rtl="0">
                        <a:spcBef>
                          <a:spcPts val="0"/>
                        </a:spcBef>
                        <a:spcAft>
                          <a:spcPts val="0"/>
                        </a:spcAft>
                        <a:buNone/>
                      </a:pPr>
                      <a:r>
                        <a:rPr lang="en-GB" sz="1600">
                          <a:solidFill>
                            <a:schemeClr val="lt1"/>
                          </a:solidFill>
                        </a:rPr>
                        <a:t>1</a:t>
                      </a:r>
                      <a:endParaRPr sz="16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2020</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Human face recognizing using Neural network</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Viola-Jones algorithm and Neural Network</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95%</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000">
                          <a:solidFill>
                            <a:schemeClr val="lt1"/>
                          </a:solidFill>
                        </a:rPr>
                        <a:t>Better accuracy and detects and recognizes occluded face</a:t>
                      </a:r>
                      <a:endParaRPr sz="10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Fail to recognize low intensity image and side view image</a:t>
                      </a:r>
                      <a:endParaRPr sz="1200">
                        <a:solidFill>
                          <a:schemeClr val="lt1"/>
                        </a:solidFill>
                      </a:endParaRPr>
                    </a:p>
                  </a:txBody>
                  <a:tcPr marL="91425" marR="91425" marT="91425" marB="91425"/>
                </a:tc>
                <a:extLst>
                  <a:ext uri="{0D108BD9-81ED-4DB2-BD59-A6C34878D82A}">
                    <a16:rowId xmlns:a16="http://schemas.microsoft.com/office/drawing/2014/main" val="10001"/>
                  </a:ext>
                </a:extLst>
              </a:tr>
              <a:tr h="704850">
                <a:tc>
                  <a:txBody>
                    <a:bodyPr/>
                    <a:lstStyle/>
                    <a:p>
                      <a:pPr marL="0" lvl="0" indent="0" algn="l" rtl="0">
                        <a:spcBef>
                          <a:spcPts val="0"/>
                        </a:spcBef>
                        <a:spcAft>
                          <a:spcPts val="0"/>
                        </a:spcAft>
                        <a:buNone/>
                      </a:pPr>
                      <a:r>
                        <a:rPr lang="en-GB" sz="1600">
                          <a:solidFill>
                            <a:schemeClr val="lt1"/>
                          </a:solidFill>
                        </a:rPr>
                        <a:t>2</a:t>
                      </a:r>
                      <a:endParaRPr sz="1600">
                        <a:solidFill>
                          <a:schemeClr val="lt1"/>
                        </a:solidFill>
                      </a:endParaRPr>
                    </a:p>
                  </a:txBody>
                  <a:tcPr marL="91425" marR="91425" marT="91425" marB="91425"/>
                </a:tc>
                <a:tc>
                  <a:txBody>
                    <a:bodyPr/>
                    <a:lstStyle/>
                    <a:p>
                      <a:pPr marL="0" lvl="0" indent="0" algn="l" rtl="0">
                        <a:spcBef>
                          <a:spcPts val="0"/>
                        </a:spcBef>
                        <a:spcAft>
                          <a:spcPts val="0"/>
                        </a:spcAft>
                        <a:buNone/>
                      </a:pPr>
                      <a:r>
                        <a:rPr lang="en-GB" sz="1700">
                          <a:solidFill>
                            <a:schemeClr val="lt1"/>
                          </a:solidFill>
                        </a:rPr>
                        <a:t>2021</a:t>
                      </a:r>
                      <a:endParaRPr sz="17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Face mask detection using opencv</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TensorFlow and Opencv</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98%</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900">
                          <a:solidFill>
                            <a:schemeClr val="lt1"/>
                          </a:solidFill>
                        </a:rPr>
                        <a:t>Has better accuracy and recognizes face in mask</a:t>
                      </a:r>
                      <a:endParaRPr sz="9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Slight delay in getting message.</a:t>
                      </a:r>
                      <a:endParaRPr sz="1300">
                        <a:solidFill>
                          <a:schemeClr val="lt1"/>
                        </a:solidFill>
                      </a:endParaRPr>
                    </a:p>
                  </a:txBody>
                  <a:tcPr marL="91425" marR="91425" marT="91425" marB="91425"/>
                </a:tc>
                <a:extLst>
                  <a:ext uri="{0D108BD9-81ED-4DB2-BD59-A6C34878D82A}">
                    <a16:rowId xmlns:a16="http://schemas.microsoft.com/office/drawing/2014/main" val="10002"/>
                  </a:ext>
                </a:extLst>
              </a:tr>
              <a:tr h="704850">
                <a:tc>
                  <a:txBody>
                    <a:bodyPr/>
                    <a:lstStyle/>
                    <a:p>
                      <a:pPr marL="0" lvl="0" indent="0" algn="l" rtl="0">
                        <a:spcBef>
                          <a:spcPts val="0"/>
                        </a:spcBef>
                        <a:spcAft>
                          <a:spcPts val="0"/>
                        </a:spcAft>
                        <a:buNone/>
                      </a:pPr>
                      <a:r>
                        <a:rPr lang="en-GB" sz="1600">
                          <a:solidFill>
                            <a:schemeClr val="lt1"/>
                          </a:solidFill>
                        </a:rPr>
                        <a:t>3</a:t>
                      </a:r>
                      <a:endParaRPr sz="16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2021</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Face mask recognition based ATM security system </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Opencv and Haar Cascade Algorithm</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80%</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900">
                          <a:solidFill>
                            <a:schemeClr val="lt1"/>
                          </a:solidFill>
                        </a:rPr>
                        <a:t>Replace conventional ATM framework and saves fabricating cost of Cards.</a:t>
                      </a:r>
                      <a:endParaRPr sz="900">
                        <a:solidFill>
                          <a:schemeClr val="lt1"/>
                        </a:solidFill>
                      </a:endParaRPr>
                    </a:p>
                  </a:txBody>
                  <a:tcPr marL="91425" marR="91425" marT="91425" marB="91425"/>
                </a:tc>
                <a:tc>
                  <a:txBody>
                    <a:bodyPr/>
                    <a:lstStyle/>
                    <a:p>
                      <a:pPr marL="0" lvl="0" indent="0" algn="l" rtl="0">
                        <a:spcBef>
                          <a:spcPts val="0"/>
                        </a:spcBef>
                        <a:spcAft>
                          <a:spcPts val="0"/>
                        </a:spcAft>
                        <a:buNone/>
                      </a:pPr>
                      <a:r>
                        <a:rPr lang="en-GB" sz="1100">
                          <a:solidFill>
                            <a:schemeClr val="lt1"/>
                          </a:solidFill>
                        </a:rPr>
                        <a:t>Rate of effectiveness can be improved</a:t>
                      </a:r>
                      <a:endParaRPr sz="1100"/>
                    </a:p>
                  </a:txBody>
                  <a:tcPr marL="91425" marR="91425" marT="91425" marB="91425"/>
                </a:tc>
                <a:extLst>
                  <a:ext uri="{0D108BD9-81ED-4DB2-BD59-A6C34878D82A}">
                    <a16:rowId xmlns:a16="http://schemas.microsoft.com/office/drawing/2014/main" val="10003"/>
                  </a:ext>
                </a:extLst>
              </a:tr>
              <a:tr h="1225950">
                <a:tc>
                  <a:txBody>
                    <a:bodyPr/>
                    <a:lstStyle/>
                    <a:p>
                      <a:pPr marL="0" lvl="0" indent="0" algn="l" rtl="0">
                        <a:spcBef>
                          <a:spcPts val="0"/>
                        </a:spcBef>
                        <a:spcAft>
                          <a:spcPts val="0"/>
                        </a:spcAft>
                        <a:buNone/>
                      </a:pPr>
                      <a:r>
                        <a:rPr lang="en-GB" sz="1600">
                          <a:solidFill>
                            <a:schemeClr val="lt1"/>
                          </a:solidFill>
                        </a:rPr>
                        <a:t>4</a:t>
                      </a:r>
                      <a:endParaRPr sz="16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2019</a:t>
                      </a:r>
                      <a:endParaRPr sz="1300"/>
                    </a:p>
                  </a:txBody>
                  <a:tcPr marL="91425" marR="91425" marT="91425" marB="91425"/>
                </a:tc>
                <a:tc>
                  <a:txBody>
                    <a:bodyPr/>
                    <a:lstStyle/>
                    <a:p>
                      <a:pPr marL="0" lvl="0" indent="0" algn="l" rtl="0">
                        <a:spcBef>
                          <a:spcPts val="0"/>
                        </a:spcBef>
                        <a:spcAft>
                          <a:spcPts val="0"/>
                        </a:spcAft>
                        <a:buNone/>
                      </a:pPr>
                      <a:r>
                        <a:rPr lang="en-GB" sz="1300">
                          <a:solidFill>
                            <a:schemeClr val="lt1"/>
                          </a:solidFill>
                        </a:rPr>
                        <a:t>Face recognition for class attendance with opencv</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100">
                          <a:solidFill>
                            <a:schemeClr val="lt1"/>
                          </a:solidFill>
                        </a:rPr>
                        <a:t>Python IDE,Opencv,Haar Cascade,Viola-Jones algorithm</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90%</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Increases security level,Fast and Flexible</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GB" sz="1300">
                          <a:solidFill>
                            <a:schemeClr val="lt1"/>
                          </a:solidFill>
                        </a:rPr>
                        <a:t>Waiting time is large</a:t>
                      </a:r>
                      <a:endParaRPr sz="1300">
                        <a:solidFill>
                          <a:schemeClr val="lt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xfrm>
            <a:off x="2105100" y="3441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mic Sans MS"/>
                <a:ea typeface="Comic Sans MS"/>
                <a:cs typeface="Comic Sans MS"/>
                <a:sym typeface="Comic Sans MS"/>
              </a:rPr>
              <a:t>Occlusion Detection and Recognizing Human Face using Neural Network</a:t>
            </a:r>
            <a:endParaRPr>
              <a:latin typeface="Comic Sans MS"/>
              <a:ea typeface="Comic Sans MS"/>
              <a:cs typeface="Comic Sans MS"/>
              <a:sym typeface="Comic Sans MS"/>
            </a:endParaRPr>
          </a:p>
        </p:txBody>
      </p:sp>
      <p:sp>
        <p:nvSpPr>
          <p:cNvPr id="337" name="Google Shape;337;p33"/>
          <p:cNvSpPr txBox="1">
            <a:spLocks noGrp="1"/>
          </p:cNvSpPr>
          <p:nvPr>
            <p:ph type="body" idx="1"/>
          </p:nvPr>
        </p:nvSpPr>
        <p:spPr>
          <a:xfrm>
            <a:off x="1913125" y="169662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solidFill>
                  <a:srgbClr val="0000FF"/>
                </a:solidFill>
                <a:highlight>
                  <a:schemeClr val="dk1"/>
                </a:highlight>
                <a:latin typeface="Comfortaa"/>
                <a:ea typeface="Comfortaa"/>
                <a:cs typeface="Comfortaa"/>
                <a:sym typeface="Comfortaa"/>
              </a:rPr>
              <a:t>Abstract:</a:t>
            </a:r>
            <a:endParaRPr sz="2700" b="1">
              <a:solidFill>
                <a:srgbClr val="0000FF"/>
              </a:solidFill>
              <a:highlight>
                <a:schemeClr val="dk1"/>
              </a:highlight>
              <a:latin typeface="Comfortaa"/>
              <a:ea typeface="Comfortaa"/>
              <a:cs typeface="Comfortaa"/>
              <a:sym typeface="Comfortaa"/>
            </a:endParaRPr>
          </a:p>
          <a:p>
            <a:pPr marL="0" lvl="0" indent="0" algn="l" rtl="0">
              <a:spcBef>
                <a:spcPts val="1600"/>
              </a:spcBef>
              <a:spcAft>
                <a:spcPts val="1600"/>
              </a:spcAft>
              <a:buNone/>
            </a:pPr>
            <a:r>
              <a:rPr lang="en-GB" sz="1600">
                <a:highlight>
                  <a:schemeClr val="dk1"/>
                </a:highlight>
              </a:rPr>
              <a:t>Face recognition is one of the most important problems of verifying or identifying a face from query image or input image. This system has emerged as an important field in case of surveillance systems. Face detection is a very powerful tool for video surveillance, human computer interface, face recognition, and image database management. Occlusion means extraneous objects that hinder face recognition, e.g., face covered with scarf, wearing glasses, beard, cap etc., is one of the greatest challenges in face recognition systems. </a:t>
            </a:r>
            <a:endParaRPr sz="1600">
              <a:highlight>
                <a:schemeClr val="dk1"/>
              </a:highlight>
            </a:endParaRPr>
          </a:p>
        </p:txBody>
      </p:sp>
      <p:sp>
        <p:nvSpPr>
          <p:cNvPr id="338" name="Google Shape;338;p33"/>
          <p:cNvSpPr txBox="1"/>
          <p:nvPr/>
        </p:nvSpPr>
        <p:spPr>
          <a:xfrm>
            <a:off x="0" y="0"/>
            <a:ext cx="1846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Lato"/>
                <a:ea typeface="Lato"/>
                <a:cs typeface="Lato"/>
                <a:sym typeface="Lato"/>
              </a:rPr>
              <a:t>Divya Agarwal</a:t>
            </a:r>
            <a:endParaRPr sz="1800" b="1">
              <a:solidFill>
                <a:schemeClr val="lt1"/>
              </a:solidFill>
              <a:latin typeface="Lato"/>
              <a:ea typeface="Lato"/>
              <a:cs typeface="Lato"/>
              <a:sym typeface="Lato"/>
            </a:endParaRPr>
          </a:p>
          <a:p>
            <a:pPr marL="0" lvl="0" indent="0" algn="l" rtl="0">
              <a:spcBef>
                <a:spcPts val="0"/>
              </a:spcBef>
              <a:spcAft>
                <a:spcPts val="0"/>
              </a:spcAft>
              <a:buNone/>
            </a:pPr>
            <a:r>
              <a:rPr lang="en-GB" sz="1800" b="1">
                <a:solidFill>
                  <a:schemeClr val="lt1"/>
                </a:solidFill>
                <a:latin typeface="Lato"/>
                <a:ea typeface="Lato"/>
                <a:cs typeface="Lato"/>
                <a:sym typeface="Lato"/>
              </a:rPr>
              <a:t>21BAI10159</a:t>
            </a:r>
            <a:endParaRPr sz="1800" b="1">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a:t>Other issues are illumination, pose, expressions etc. An efficient method is used for detection of occlusions, which specifies the missing information in the occluded face. Method used for face detection is Viola-Jones algorithm, for occlusion detection and reconstruction of face fast weighted PCA is used are Neural Network (NN) is used for face recognition. Other appropriate methods are Principal Component Analysis (PCA), Local Binary Pattern (LBP), Eigenfaces. Propose method which is used will detect occluded face and recognize the face with the help of given same faces from the database.</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800" b="1">
                <a:solidFill>
                  <a:srgbClr val="0000FF"/>
                </a:solidFill>
              </a:rPr>
              <a:t>Conclusion</a:t>
            </a:r>
            <a:endParaRPr sz="3800" b="1">
              <a:solidFill>
                <a:srgbClr val="0000FF"/>
              </a:solidFill>
            </a:endParaRPr>
          </a:p>
        </p:txBody>
      </p:sp>
      <p:sp>
        <p:nvSpPr>
          <p:cNvPr id="350" name="Google Shape;350;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latin typeface="Arial"/>
                <a:ea typeface="Arial"/>
                <a:cs typeface="Arial"/>
                <a:sym typeface="Arial"/>
              </a:rPr>
              <a:t>Human often uses faces to recognize individuals. Face detection and alignment are essential to many face applications, such as face recognition and facial expression analysis. Today, recognition technology is applied to a wide variety of problems like passport fraud, human computer interaction and support for law enforcement. As seen from above results, the proposed scheme provides better accuracy than existing system, and accurately detects and recognizes occluded face. Also work on different parameters like structural similarity index and feature similarity index for prove system better. Further I am trying to work on low intensity images and side view image. </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3257350" y="42600"/>
            <a:ext cx="58104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Face Mask Detection Using OpenCV</a:t>
            </a:r>
            <a:endParaRPr/>
          </a:p>
          <a:p>
            <a:pPr marL="0" lvl="0" indent="0" algn="l" rtl="0">
              <a:spcBef>
                <a:spcPts val="0"/>
              </a:spcBef>
              <a:spcAft>
                <a:spcPts val="0"/>
              </a:spcAft>
              <a:buNone/>
            </a:pPr>
            <a:endParaRPr/>
          </a:p>
        </p:txBody>
      </p:sp>
      <p:sp>
        <p:nvSpPr>
          <p:cNvPr id="356" name="Google Shape;356;p36"/>
          <p:cNvSpPr txBox="1">
            <a:spLocks noGrp="1"/>
          </p:cNvSpPr>
          <p:nvPr>
            <p:ph type="body" idx="1"/>
          </p:nvPr>
        </p:nvSpPr>
        <p:spPr>
          <a:xfrm>
            <a:off x="5190850" y="1705950"/>
            <a:ext cx="3876900" cy="3329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lt1"/>
                </a:solidFill>
                <a:latin typeface="Arial"/>
                <a:ea typeface="Arial"/>
                <a:cs typeface="Arial"/>
                <a:sym typeface="Arial"/>
              </a:rPr>
              <a:t>The COVID-19 pandemic is causing a worldwide emergency in healthcare. This virus mainly spreads through droplets which emerge from a person infected with coronavirus and poses a risk to others. The risk of transmission is highest in public places</a:t>
            </a:r>
            <a:endParaRPr sz="2000">
              <a:solidFill>
                <a:schemeClr val="lt1"/>
              </a:solidFill>
              <a:latin typeface="Arial"/>
              <a:ea typeface="Arial"/>
              <a:cs typeface="Arial"/>
              <a:sym typeface="Arial"/>
            </a:endParaRPr>
          </a:p>
          <a:p>
            <a:pPr marL="0" lvl="0" indent="0" algn="l" rtl="0">
              <a:spcBef>
                <a:spcPts val="1600"/>
              </a:spcBef>
              <a:spcAft>
                <a:spcPts val="1600"/>
              </a:spcAft>
              <a:buNone/>
            </a:pPr>
            <a:endParaRPr/>
          </a:p>
        </p:txBody>
      </p:sp>
      <p:sp>
        <p:nvSpPr>
          <p:cNvPr id="357" name="Google Shape;357;p36"/>
          <p:cNvSpPr txBox="1"/>
          <p:nvPr/>
        </p:nvSpPr>
        <p:spPr>
          <a:xfrm>
            <a:off x="886500" y="85200"/>
            <a:ext cx="2447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lt1"/>
                </a:solidFill>
                <a:latin typeface="Lato"/>
                <a:ea typeface="Lato"/>
                <a:cs typeface="Lato"/>
                <a:sym typeface="Lato"/>
              </a:rPr>
              <a:t>Shubham Singh </a:t>
            </a:r>
            <a:endParaRPr sz="2100">
              <a:solidFill>
                <a:schemeClr val="lt1"/>
              </a:solidFill>
              <a:latin typeface="Lato"/>
              <a:ea typeface="Lato"/>
              <a:cs typeface="Lato"/>
              <a:sym typeface="Lato"/>
            </a:endParaRPr>
          </a:p>
          <a:p>
            <a:pPr marL="0" lvl="0" indent="0" algn="l" rtl="0">
              <a:spcBef>
                <a:spcPts val="0"/>
              </a:spcBef>
              <a:spcAft>
                <a:spcPts val="0"/>
              </a:spcAft>
              <a:buNone/>
            </a:pPr>
            <a:r>
              <a:rPr lang="en-GB" sz="2100">
                <a:solidFill>
                  <a:schemeClr val="lt1"/>
                </a:solidFill>
                <a:latin typeface="Lato"/>
                <a:ea typeface="Lato"/>
                <a:cs typeface="Lato"/>
                <a:sym typeface="Lato"/>
              </a:rPr>
              <a:t>21BAI10247</a:t>
            </a:r>
            <a:endParaRPr sz="2100">
              <a:solidFill>
                <a:schemeClr val="lt1"/>
              </a:solidFill>
              <a:latin typeface="Lato"/>
              <a:ea typeface="Lato"/>
              <a:cs typeface="Lato"/>
              <a:sym typeface="Lato"/>
            </a:endParaRPr>
          </a:p>
        </p:txBody>
      </p:sp>
      <p:sp>
        <p:nvSpPr>
          <p:cNvPr id="358" name="Google Shape;358;p36"/>
          <p:cNvSpPr txBox="1"/>
          <p:nvPr/>
        </p:nvSpPr>
        <p:spPr>
          <a:xfrm>
            <a:off x="5190850" y="706463"/>
            <a:ext cx="38769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sz="2700">
                <a:solidFill>
                  <a:srgbClr val="FFFF00"/>
                </a:solidFill>
                <a:latin typeface="Lato"/>
                <a:ea typeface="Lato"/>
                <a:cs typeface="Lato"/>
                <a:sym typeface="Lato"/>
              </a:rPr>
              <a:t>Abstract</a:t>
            </a:r>
            <a:endParaRPr sz="2700">
              <a:solidFill>
                <a:srgbClr val="FFFF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body" idx="1"/>
          </p:nvPr>
        </p:nvSpPr>
        <p:spPr>
          <a:xfrm>
            <a:off x="504575" y="649725"/>
            <a:ext cx="7999500" cy="45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200" b="1" u="sng">
                <a:latin typeface="Arial"/>
                <a:ea typeface="Arial"/>
                <a:cs typeface="Arial"/>
                <a:sym typeface="Arial"/>
              </a:rPr>
              <a:t>Background Study</a:t>
            </a:r>
            <a:endParaRPr sz="2200" b="1" u="sng">
              <a:latin typeface="Arial"/>
              <a:ea typeface="Arial"/>
              <a:cs typeface="Arial"/>
              <a:sym typeface="Arial"/>
            </a:endParaRPr>
          </a:p>
          <a:p>
            <a:pPr marL="0" lvl="0" indent="0" algn="l" rtl="0">
              <a:spcBef>
                <a:spcPts val="1600"/>
              </a:spcBef>
              <a:spcAft>
                <a:spcPts val="0"/>
              </a:spcAft>
              <a:buNone/>
            </a:pPr>
            <a:r>
              <a:rPr lang="en-GB" sz="1900">
                <a:latin typeface="Arial"/>
                <a:ea typeface="Arial"/>
                <a:cs typeface="Arial"/>
                <a:sym typeface="Arial"/>
              </a:rPr>
              <a:t>Inspiration : Human beings possess natural ability to recognize hundreds of faces by their visual system and cognition. That makes them recognize familiar faces even after a long period of time. Building an intelligent system similar to human perception system . One way to do achieve it is face recognition system.</a:t>
            </a:r>
            <a:endParaRPr sz="1900">
              <a:latin typeface="Arial"/>
              <a:ea typeface="Arial"/>
              <a:cs typeface="Arial"/>
              <a:sym typeface="Arial"/>
            </a:endParaRPr>
          </a:p>
          <a:p>
            <a:pPr marL="0" lvl="0" indent="0" algn="l" rtl="0">
              <a:spcBef>
                <a:spcPts val="1600"/>
              </a:spcBef>
              <a:spcAft>
                <a:spcPts val="0"/>
              </a:spcAft>
              <a:buNone/>
            </a:pPr>
            <a:r>
              <a:rPr lang="en-GB" sz="1900">
                <a:latin typeface="Arial"/>
                <a:ea typeface="Arial"/>
                <a:cs typeface="Arial"/>
                <a:sym typeface="Arial"/>
              </a:rPr>
              <a:t>. For this purpose, they have focused on detection and recognition of traits and features for individuals such as nose, eyes, mouth, face shape position, size, and beside relationship among traits and features. </a:t>
            </a:r>
            <a:endParaRPr sz="1900">
              <a:latin typeface="Arial"/>
              <a:ea typeface="Arial"/>
              <a:cs typeface="Arial"/>
              <a:sym typeface="Arial"/>
            </a:endParaRPr>
          </a:p>
          <a:p>
            <a:pPr marL="0" lvl="0" indent="0" algn="l" rtl="0">
              <a:spcBef>
                <a:spcPts val="1600"/>
              </a:spcBef>
              <a:spcAft>
                <a:spcPts val="1600"/>
              </a:spcAft>
              <a:buNone/>
            </a:pPr>
            <a:endParaRPr sz="1900">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body" idx="1"/>
          </p:nvPr>
        </p:nvSpPr>
        <p:spPr>
          <a:xfrm>
            <a:off x="1143475" y="141900"/>
            <a:ext cx="3952800" cy="424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solidFill>
                  <a:srgbClr val="FFFFFF"/>
                </a:solidFill>
              </a:rPr>
              <a:t>One of the best ways to stay safe from getting infected is wearing a face mask in open territories as indicated by the World Health Organization (WHO). In this project, we propose a method which employs TensorFlow and OpenCV to detect face masks on people.</a:t>
            </a:r>
            <a:endParaRPr>
              <a:solidFill>
                <a:srgbClr val="FFFFFF"/>
              </a:solidFill>
            </a:endParaRPr>
          </a:p>
        </p:txBody>
      </p:sp>
      <p:pic>
        <p:nvPicPr>
          <p:cNvPr id="364" name="Google Shape;364;p37"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365" name="Google Shape;365;p37"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366" name="Google Shape;366;p37"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367" name="Google Shape;367;p3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a:spLocks noGrp="1"/>
          </p:cNvSpPr>
          <p:nvPr>
            <p:ph type="body" idx="1"/>
          </p:nvPr>
        </p:nvSpPr>
        <p:spPr>
          <a:xfrm>
            <a:off x="112950" y="1302600"/>
            <a:ext cx="7057200" cy="34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latin typeface="Arial"/>
                <a:ea typeface="Arial"/>
                <a:cs typeface="Arial"/>
                <a:sym typeface="Arial"/>
              </a:rPr>
              <a:t>A bounding box drawn over the face of the person describes weather the person is wearing a mask or not. If a person’s face is stored in the database, it detects the name of the person who is not wearing face mask and an email will be sent to that person warning them that they are not wearing a mask so that they can take precautions.</a:t>
            </a:r>
            <a:endParaRPr sz="2000">
              <a:solidFill>
                <a:srgbClr val="FFFFFF"/>
              </a:solidFill>
              <a:latin typeface="Arial"/>
              <a:ea typeface="Arial"/>
              <a:cs typeface="Arial"/>
              <a:sym typeface="Arial"/>
            </a:endParaRPr>
          </a:p>
          <a:p>
            <a:pPr marL="0" lvl="0" indent="0" algn="l" rtl="0">
              <a:spcBef>
                <a:spcPts val="1600"/>
              </a:spcBef>
              <a:spcAft>
                <a:spcPts val="1600"/>
              </a:spcAft>
              <a:buNone/>
            </a:pPr>
            <a:endParaRPr>
              <a:solidFill>
                <a:srgbClr val="FFFFFF"/>
              </a:solidFill>
            </a:endParaRPr>
          </a:p>
        </p:txBody>
      </p:sp>
      <p:pic>
        <p:nvPicPr>
          <p:cNvPr id="373" name="Google Shape;373;p38"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1079000" y="623825"/>
            <a:ext cx="23349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900">
                <a:solidFill>
                  <a:srgbClr val="FFFF00"/>
                </a:solidFill>
                <a:latin typeface="Comic Sans MS"/>
                <a:ea typeface="Comic Sans MS"/>
                <a:cs typeface="Comic Sans MS"/>
                <a:sym typeface="Comic Sans MS"/>
              </a:rPr>
              <a:t>Conclusion</a:t>
            </a:r>
            <a:r>
              <a:rPr lang="en-GB" sz="2900"/>
              <a:t> </a:t>
            </a:r>
            <a:endParaRPr sz="2900"/>
          </a:p>
        </p:txBody>
      </p:sp>
      <p:sp>
        <p:nvSpPr>
          <p:cNvPr id="379" name="Google Shape;379;p39"/>
          <p:cNvSpPr txBox="1">
            <a:spLocks noGrp="1"/>
          </p:cNvSpPr>
          <p:nvPr>
            <p:ph type="body" idx="1"/>
          </p:nvPr>
        </p:nvSpPr>
        <p:spPr>
          <a:xfrm>
            <a:off x="0" y="1318300"/>
            <a:ext cx="9144000" cy="38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With the increasing number of COVID cases all over the world, a system to replace humans to check masks on the faces of people is greatly needed. This system satisfies that need. This system can be employed in public places like railway stations and malls. It will be of a great help in companies and huge establishments where there will be a lot of workers. This system will be of a great help there because it is easy to obtain and store the data of the employees working in that Company and will very easy find the people who are not wearing the mask and a mail will sent to that respective person to take Precautions not wearing mask</a:t>
            </a:r>
            <a:endParaRPr sz="2000"/>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477750" y="172475"/>
            <a:ext cx="8188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sz="2300"/>
              <a:t>FACE RECOGNITION BASED ATM SECURITY SYSTEM</a:t>
            </a:r>
            <a:endParaRPr sz="2300"/>
          </a:p>
          <a:p>
            <a:pPr marL="0" lvl="0" indent="0" algn="l" rtl="0">
              <a:spcBef>
                <a:spcPts val="0"/>
              </a:spcBef>
              <a:spcAft>
                <a:spcPts val="0"/>
              </a:spcAft>
              <a:buNone/>
            </a:pPr>
            <a:r>
              <a:rPr lang="en-GB"/>
              <a:t>                                          UJJWAL SAGAR (21 BAI 10047)  </a:t>
            </a:r>
            <a:endParaRPr/>
          </a:p>
          <a:p>
            <a:pPr marL="0" lvl="0" indent="0" algn="l" rtl="0">
              <a:spcBef>
                <a:spcPts val="0"/>
              </a:spcBef>
              <a:spcAft>
                <a:spcPts val="0"/>
              </a:spcAft>
              <a:buNone/>
            </a:pPr>
            <a:endParaRPr/>
          </a:p>
        </p:txBody>
      </p:sp>
      <p:sp>
        <p:nvSpPr>
          <p:cNvPr id="385" name="Google Shape;385;p40"/>
          <p:cNvSpPr txBox="1">
            <a:spLocks noGrp="1"/>
          </p:cNvSpPr>
          <p:nvPr>
            <p:ph type="body" idx="1"/>
          </p:nvPr>
        </p:nvSpPr>
        <p:spPr>
          <a:xfrm>
            <a:off x="919350" y="1086575"/>
            <a:ext cx="7746900" cy="380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200" b="1" u="sng">
                <a:solidFill>
                  <a:schemeClr val="accent2"/>
                </a:solidFill>
              </a:rPr>
              <a:t>Abstract:</a:t>
            </a:r>
            <a:r>
              <a:rPr lang="en-GB" sz="2000">
                <a:solidFill>
                  <a:srgbClr val="FFFFFF"/>
                </a:solidFill>
              </a:rPr>
              <a:t> </a:t>
            </a:r>
            <a:r>
              <a:rPr lang="en-GB" sz="1600">
                <a:solidFill>
                  <a:srgbClr val="FFFFFF"/>
                </a:solidFill>
              </a:rPr>
              <a:t>In this concept, Automated Teller Machines are broadly utilized step by step by individuals. Be that as it may, it’s difficult to hold their ATM card all over the place, individuals might neglect to have their ATM card or fail to remember their PIN. The ATM card might get harmed and clients can have a circumstance where they can't gain admittance to their cash. In our proposition, the utilization of biometrics for validation rather than PIN and ATM card is enlivened. Here, The Face ID is linked to high need, in light of the fact that the combination of those biometrics ends up being the sole among the distinguishing proof and check procedures. The execution of ATMs accompanies the issue of being gotten to by ill-conceived clients with substantial confirmation codes. This venture offers support to the client just if the client is real or checked by the authentic client of the ATM card.</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body" idx="1"/>
          </p:nvPr>
        </p:nvSpPr>
        <p:spPr>
          <a:xfrm>
            <a:off x="1025550" y="276150"/>
            <a:ext cx="7715400" cy="45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 </a:t>
            </a:r>
            <a:r>
              <a:rPr lang="en-GB" sz="1600"/>
              <a:t>The clients are confirmed by contrasting the picture taken before the ATM, to the pictures which are available inside the information base. In the event that the client is really the new picture is utilized to implies the model for additional exactness. this framework utilizes OpenCV to handle the picture is gotten and Haar Cascade Classifier to recognize the countenances inside the picture. The face acknowledgment is finished utilizing Local Binary Pattern.</a:t>
            </a:r>
            <a:endParaRPr sz="1600"/>
          </a:p>
          <a:p>
            <a:pPr marL="0" lvl="0" indent="0" algn="l" rtl="0">
              <a:spcBef>
                <a:spcPts val="1600"/>
              </a:spcBef>
              <a:spcAft>
                <a:spcPts val="1600"/>
              </a:spcAft>
              <a:buNone/>
            </a:pPr>
            <a:r>
              <a:rPr lang="en-GB" sz="1900" b="1" u="sng">
                <a:solidFill>
                  <a:schemeClr val="accent2"/>
                </a:solidFill>
              </a:rPr>
              <a:t>CONCLUSION:</a:t>
            </a:r>
            <a:r>
              <a:rPr lang="en-GB" sz="1500" b="1" u="sng">
                <a:solidFill>
                  <a:schemeClr val="accent2"/>
                </a:solidFill>
              </a:rPr>
              <a:t> </a:t>
            </a:r>
            <a:r>
              <a:rPr lang="en-GB" sz="1700"/>
              <a:t>Facial recognition has proven to be one of the most secure methods of all biometric systems to a point for high-level security and to avoid ATM robberies and provide security for ATMs. In the proposed project, it replaces the conventional ATM framework. It enjoys benefits, for example, saves fabricating cost of cards and conquers downsides of the traditional system like carrying the ATM card, losing card, fraud calls related to ATM card, etc. With new further developed methods in the field of computerized reasoning that help eliminate more disturbances and distortions, the rate of effectiveness of the system can be improved.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2"/>
          <p:cNvSpPr txBox="1">
            <a:spLocks noGrp="1"/>
          </p:cNvSpPr>
          <p:nvPr>
            <p:ph type="title"/>
          </p:nvPr>
        </p:nvSpPr>
        <p:spPr>
          <a:xfrm>
            <a:off x="1297500" y="393750"/>
            <a:ext cx="7038900"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Class attendance Using Face Recognition and Detection with OPENCV</a:t>
            </a:r>
            <a:endParaRPr b="1"/>
          </a:p>
          <a:p>
            <a:pPr marL="0" lvl="0" indent="0" algn="l" rtl="0">
              <a:spcBef>
                <a:spcPts val="0"/>
              </a:spcBef>
              <a:spcAft>
                <a:spcPts val="0"/>
              </a:spcAft>
              <a:buNone/>
            </a:pPr>
            <a:r>
              <a:rPr lang="en-GB" b="1"/>
              <a:t>                              Aashish Yadav (21BAI10116)</a:t>
            </a:r>
            <a:endParaRPr b="1"/>
          </a:p>
          <a:p>
            <a:pPr marL="0" lvl="0" indent="0" algn="l" rtl="0">
              <a:spcBef>
                <a:spcPts val="0"/>
              </a:spcBef>
              <a:spcAft>
                <a:spcPts val="0"/>
              </a:spcAft>
              <a:buNone/>
            </a:pPr>
            <a:r>
              <a:rPr lang="en-GB" b="1"/>
              <a:t>                                         </a:t>
            </a:r>
            <a:endParaRPr b="1"/>
          </a:p>
        </p:txBody>
      </p:sp>
      <p:sp>
        <p:nvSpPr>
          <p:cNvPr id="396" name="Google Shape;396;p42"/>
          <p:cNvSpPr txBox="1">
            <a:spLocks noGrp="1"/>
          </p:cNvSpPr>
          <p:nvPr>
            <p:ph type="body" idx="1"/>
          </p:nvPr>
        </p:nvSpPr>
        <p:spPr>
          <a:xfrm>
            <a:off x="773700" y="1567550"/>
            <a:ext cx="7562700" cy="3423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b="1">
                <a:solidFill>
                  <a:srgbClr val="0000FF"/>
                </a:solidFill>
                <a:highlight>
                  <a:srgbClr val="FFFF00"/>
                </a:highlight>
              </a:rPr>
              <a:t>ABSTRACT</a:t>
            </a:r>
            <a:r>
              <a:rPr lang="en-GB" sz="1500"/>
              <a:t> : – Attendance is important for each and every students in schools and colleges. This paper deals with the process of taking the attendance with use camera and automating the attendance process that will mark the attendance for the students in easy and simple manner without wasting of time and reduce Statistical process. This proposed system uses face detection for identification of face from objects and face recognition for matching of faces from stored database images (authentication) and provide attendance according to the matched face. To attain this face detection and recognition, we use viola-Jones algorithm (Haar’s Cascade) for face detection and linear binary pattern histograms for face authentication using python and importing the OPENCV framework to python IDE. This system updates attendance of the student and sends message to the Head of the Department. </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body" idx="1"/>
          </p:nvPr>
        </p:nvSpPr>
        <p:spPr>
          <a:xfrm>
            <a:off x="1297500" y="294225"/>
            <a:ext cx="7038900" cy="418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b="1">
                <a:solidFill>
                  <a:srgbClr val="0000FF"/>
                </a:solidFill>
                <a:highlight>
                  <a:srgbClr val="FFFF00"/>
                </a:highlight>
              </a:rPr>
              <a:t>CONCLUSION</a:t>
            </a:r>
            <a:r>
              <a:rPr lang="en-GB" sz="1800"/>
              <a:t>: Hence we have accomplished to build up a solid and productive participation framework to actualize an image handling algorithm to identify faces in classroom and to perceive confronts precisely to check the attendance. So to defeat RFID and fingerprint framework and provide better solid arrangement from each keen of time and security using face detection and recognition.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lnSpc>
                <a:spcPct val="117000"/>
              </a:lnSpc>
              <a:spcBef>
                <a:spcPts val="0"/>
              </a:spcBef>
              <a:spcAft>
                <a:spcPts val="0"/>
              </a:spcAft>
              <a:buNone/>
            </a:pPr>
            <a:r>
              <a:rPr lang="en-GB" u="sng">
                <a:highlight>
                  <a:schemeClr val="dk1"/>
                </a:highlight>
                <a:latin typeface="Comic Sans MS"/>
                <a:ea typeface="Comic Sans MS"/>
                <a:cs typeface="Comic Sans MS"/>
                <a:sym typeface="Comic Sans MS"/>
              </a:rPr>
              <a:t>Pros and Cons of Facial Recognition</a:t>
            </a:r>
            <a:endParaRPr u="sng">
              <a:highlight>
                <a:schemeClr val="dk1"/>
              </a:highlight>
              <a:latin typeface="Comic Sans MS"/>
              <a:ea typeface="Comic Sans MS"/>
              <a:cs typeface="Comic Sans MS"/>
              <a:sym typeface="Comic Sans MS"/>
            </a:endParaRPr>
          </a:p>
          <a:p>
            <a:pPr marL="0" lvl="0" indent="0" algn="ctr" rtl="0">
              <a:spcBef>
                <a:spcPts val="1500"/>
              </a:spcBef>
              <a:spcAft>
                <a:spcPts val="0"/>
              </a:spcAft>
              <a:buNone/>
            </a:pPr>
            <a:endParaRPr>
              <a:latin typeface="Comic Sans MS"/>
              <a:ea typeface="Comic Sans MS"/>
              <a:cs typeface="Comic Sans MS"/>
              <a:sym typeface="Comic Sans MS"/>
            </a:endParaRPr>
          </a:p>
        </p:txBody>
      </p:sp>
      <p:sp>
        <p:nvSpPr>
          <p:cNvPr id="407" name="Google Shape;407;p44"/>
          <p:cNvSpPr txBox="1">
            <a:spLocks noGrp="1"/>
          </p:cNvSpPr>
          <p:nvPr>
            <p:ph type="body" idx="1"/>
          </p:nvPr>
        </p:nvSpPr>
        <p:spPr>
          <a:xfrm>
            <a:off x="280700" y="1716350"/>
            <a:ext cx="3539100" cy="3278100"/>
          </a:xfrm>
          <a:prstGeom prst="rect">
            <a:avLst/>
          </a:prstGeom>
        </p:spPr>
        <p:txBody>
          <a:bodyPr spcFirstLastPara="1" wrap="square" lIns="91425" tIns="91425" rIns="91425" bIns="91425" anchor="t" anchorCtr="0">
            <a:noAutofit/>
          </a:bodyPr>
          <a:lstStyle/>
          <a:p>
            <a:pPr marL="0" lvl="0" indent="0" algn="l" rtl="0">
              <a:lnSpc>
                <a:spcPct val="122000"/>
              </a:lnSpc>
              <a:spcBef>
                <a:spcPts val="0"/>
              </a:spcBef>
              <a:spcAft>
                <a:spcPts val="0"/>
              </a:spcAft>
              <a:buNone/>
            </a:pPr>
            <a:r>
              <a:rPr lang="en-GB" sz="1600">
                <a:highlight>
                  <a:schemeClr val="dk1"/>
                </a:highlight>
                <a:latin typeface="Arial"/>
                <a:ea typeface="Arial"/>
                <a:cs typeface="Arial"/>
                <a:sym typeface="Arial"/>
              </a:rPr>
              <a:t>Pros of Facial Recognition</a:t>
            </a:r>
            <a:endParaRPr sz="1600">
              <a:highlight>
                <a:schemeClr val="dk1"/>
              </a:highlight>
              <a:latin typeface="Arial"/>
              <a:ea typeface="Arial"/>
              <a:cs typeface="Arial"/>
              <a:sym typeface="Arial"/>
            </a:endParaRPr>
          </a:p>
          <a:p>
            <a:pPr marL="0" lvl="0" indent="0" algn="l" rtl="0">
              <a:spcBef>
                <a:spcPts val="900"/>
              </a:spcBef>
              <a:spcAft>
                <a:spcPts val="0"/>
              </a:spcAft>
              <a:buNone/>
            </a:pPr>
            <a:r>
              <a:rPr lang="en-GB">
                <a:highlight>
                  <a:schemeClr val="dk1"/>
                </a:highlight>
                <a:latin typeface="Arial"/>
                <a:ea typeface="Arial"/>
                <a:cs typeface="Arial"/>
                <a:sym typeface="Arial"/>
              </a:rPr>
              <a:t>Facial recognition is a technology that can benefit society, including increasing safety and security, preventing crimes, and reducing human interaction. Here are some pros of facial recognition:</a:t>
            </a:r>
            <a:endParaRPr>
              <a:highlight>
                <a:schemeClr val="dk1"/>
              </a:highlight>
              <a:latin typeface="Arial"/>
              <a:ea typeface="Arial"/>
              <a:cs typeface="Arial"/>
              <a:sym typeface="Arial"/>
            </a:endParaRPr>
          </a:p>
          <a:p>
            <a:pPr marL="457200" lvl="0" indent="-311150" algn="l" rtl="0">
              <a:spcBef>
                <a:spcPts val="800"/>
              </a:spcBef>
              <a:spcAft>
                <a:spcPts val="0"/>
              </a:spcAft>
              <a:buClr>
                <a:schemeClr val="lt1"/>
              </a:buClr>
              <a:buSzPts val="1300"/>
              <a:buFont typeface="Arial"/>
              <a:buChar char="●"/>
            </a:pPr>
            <a:r>
              <a:rPr lang="en-GB">
                <a:highlight>
                  <a:schemeClr val="dk1"/>
                </a:highlight>
                <a:latin typeface="Arial"/>
                <a:ea typeface="Arial"/>
                <a:cs typeface="Arial"/>
                <a:sym typeface="Arial"/>
              </a:rPr>
              <a:t>Helps find missing people</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Protects businesses against theft</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Improves medical treatment</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Strengthens security measures</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Makes shopping more efficient</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Reduces the number of touchpoints</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Improves photo organization</a:t>
            </a:r>
            <a:endParaRPr>
              <a:highlight>
                <a:schemeClr val="dk1"/>
              </a:highlight>
              <a:latin typeface="Arial"/>
              <a:ea typeface="Arial"/>
              <a:cs typeface="Arial"/>
              <a:sym typeface="Arial"/>
            </a:endParaRPr>
          </a:p>
          <a:p>
            <a:pPr marL="0" lvl="0" indent="0" algn="l" rtl="0">
              <a:spcBef>
                <a:spcPts val="3400"/>
              </a:spcBef>
              <a:spcAft>
                <a:spcPts val="1600"/>
              </a:spcAft>
              <a:buNone/>
            </a:pPr>
            <a:endParaRPr/>
          </a:p>
        </p:txBody>
      </p:sp>
      <p:sp>
        <p:nvSpPr>
          <p:cNvPr id="408" name="Google Shape;408;p44"/>
          <p:cNvSpPr txBox="1">
            <a:spLocks noGrp="1"/>
          </p:cNvSpPr>
          <p:nvPr>
            <p:ph type="body" idx="2"/>
          </p:nvPr>
        </p:nvSpPr>
        <p:spPr>
          <a:xfrm>
            <a:off x="4933225" y="1567550"/>
            <a:ext cx="3675600" cy="3426900"/>
          </a:xfrm>
          <a:prstGeom prst="rect">
            <a:avLst/>
          </a:prstGeom>
        </p:spPr>
        <p:txBody>
          <a:bodyPr spcFirstLastPara="1" wrap="square" lIns="91425" tIns="91425" rIns="91425" bIns="91425" anchor="t" anchorCtr="0">
            <a:noAutofit/>
          </a:bodyPr>
          <a:lstStyle/>
          <a:p>
            <a:pPr marL="0" lvl="0" indent="0" algn="l" rtl="0">
              <a:lnSpc>
                <a:spcPct val="122000"/>
              </a:lnSpc>
              <a:spcBef>
                <a:spcPts val="0"/>
              </a:spcBef>
              <a:spcAft>
                <a:spcPts val="0"/>
              </a:spcAft>
              <a:buNone/>
            </a:pPr>
            <a:r>
              <a:rPr lang="en-GB" sz="1600">
                <a:highlight>
                  <a:schemeClr val="dk1"/>
                </a:highlight>
                <a:latin typeface="Arial"/>
                <a:ea typeface="Arial"/>
                <a:cs typeface="Arial"/>
                <a:sym typeface="Arial"/>
              </a:rPr>
              <a:t>Cons of Facial Recognition</a:t>
            </a:r>
            <a:endParaRPr sz="1600">
              <a:highlight>
                <a:schemeClr val="dk1"/>
              </a:highlight>
              <a:latin typeface="Arial"/>
              <a:ea typeface="Arial"/>
              <a:cs typeface="Arial"/>
              <a:sym typeface="Arial"/>
            </a:endParaRPr>
          </a:p>
          <a:p>
            <a:pPr marL="0" lvl="0" indent="0" algn="l" rtl="0">
              <a:spcBef>
                <a:spcPts val="900"/>
              </a:spcBef>
              <a:spcAft>
                <a:spcPts val="0"/>
              </a:spcAft>
              <a:buNone/>
            </a:pPr>
            <a:r>
              <a:rPr lang="en-GB">
                <a:highlight>
                  <a:schemeClr val="dk1"/>
                </a:highlight>
                <a:latin typeface="Arial"/>
                <a:ea typeface="Arial"/>
                <a:cs typeface="Arial"/>
                <a:sym typeface="Arial"/>
              </a:rPr>
              <a:t>Facial recognition is an innovative technology that has the power to change our future. However, like any innovation, some consequences and risks are involved when implementing this new system in society.</a:t>
            </a:r>
            <a:endParaRPr>
              <a:highlight>
                <a:schemeClr val="dk1"/>
              </a:highlight>
              <a:latin typeface="Arial"/>
              <a:ea typeface="Arial"/>
              <a:cs typeface="Arial"/>
              <a:sym typeface="Arial"/>
            </a:endParaRPr>
          </a:p>
          <a:p>
            <a:pPr marL="457200" lvl="0" indent="-311150" algn="l" rtl="0">
              <a:spcBef>
                <a:spcPts val="800"/>
              </a:spcBef>
              <a:spcAft>
                <a:spcPts val="0"/>
              </a:spcAft>
              <a:buClr>
                <a:schemeClr val="lt1"/>
              </a:buClr>
              <a:buSzPts val="1300"/>
              <a:buFont typeface="Arial"/>
              <a:buChar char="●"/>
            </a:pPr>
            <a:r>
              <a:rPr lang="en-GB">
                <a:highlight>
                  <a:schemeClr val="dk1"/>
                </a:highlight>
                <a:latin typeface="Arial"/>
                <a:ea typeface="Arial"/>
                <a:cs typeface="Arial"/>
                <a:sym typeface="Arial"/>
              </a:rPr>
              <a:t>Threatens privacy</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Imposes on personal freedom</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Violates personal rights</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Data vulnerabilities</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Misuse causing fraud and other crimes</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Technology is still new</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Errors can implicate innocent people</a:t>
            </a:r>
            <a:endParaRPr>
              <a:highlight>
                <a:schemeClr val="dk1"/>
              </a:highlight>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highlight>
                  <a:schemeClr val="dk1"/>
                </a:highlight>
                <a:latin typeface="Arial"/>
                <a:ea typeface="Arial"/>
                <a:cs typeface="Arial"/>
                <a:sym typeface="Arial"/>
              </a:rPr>
              <a:t>Technology can be manipulated</a:t>
            </a:r>
            <a:endParaRPr>
              <a:highlight>
                <a:schemeClr val="dk1"/>
              </a:highlight>
              <a:latin typeface="Arial"/>
              <a:ea typeface="Arial"/>
              <a:cs typeface="Arial"/>
              <a:sym typeface="Arial"/>
            </a:endParaRPr>
          </a:p>
          <a:p>
            <a:pPr marL="0" lvl="0" indent="0" algn="l" rtl="0">
              <a:spcBef>
                <a:spcPts val="4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Some of Our shortcomings</a:t>
            </a:r>
            <a:endParaRPr b="1"/>
          </a:p>
        </p:txBody>
      </p:sp>
      <p:sp>
        <p:nvSpPr>
          <p:cNvPr id="414" name="Google Shape;414;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GB" sz="1900"/>
              <a:t>The image processing time was very slow and we had some difficulty in processing the image.</a:t>
            </a:r>
            <a:endParaRPr sz="1900"/>
          </a:p>
          <a:p>
            <a:pPr marL="457200" lvl="0" indent="-349250" algn="l" rtl="0">
              <a:spcBef>
                <a:spcPts val="0"/>
              </a:spcBef>
              <a:spcAft>
                <a:spcPts val="0"/>
              </a:spcAft>
              <a:buSzPts val="1900"/>
              <a:buChar char="●"/>
            </a:pPr>
            <a:r>
              <a:rPr lang="en-GB" sz="1900"/>
              <a:t>To overcome this we compressed the  images so that processing time will be less.</a:t>
            </a:r>
            <a:endParaRPr sz="1900"/>
          </a:p>
          <a:p>
            <a:pPr marL="457200" lvl="0" indent="-349250" algn="l" rtl="0">
              <a:spcBef>
                <a:spcPts val="0"/>
              </a:spcBef>
              <a:spcAft>
                <a:spcPts val="0"/>
              </a:spcAft>
              <a:buSzPts val="1900"/>
              <a:buChar char="●"/>
            </a:pPr>
            <a:r>
              <a:rPr lang="en-GB" sz="1900"/>
              <a:t>Also one of our shortcomings is that some of the image size are not supported by our project. So it’s currently able to recognize only 2 persons in a group photo.</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1017825" y="404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b="1" u="sng"/>
              <a:t>REVIEW </a:t>
            </a:r>
            <a:endParaRPr b="1" u="sng"/>
          </a:p>
        </p:txBody>
      </p:sp>
      <p:graphicFrame>
        <p:nvGraphicFramePr>
          <p:cNvPr id="420" name="Google Shape;420;p46"/>
          <p:cNvGraphicFramePr/>
          <p:nvPr/>
        </p:nvGraphicFramePr>
        <p:xfrm>
          <a:off x="540450" y="1508775"/>
          <a:ext cx="3000000" cy="3000000"/>
        </p:xfrm>
        <a:graphic>
          <a:graphicData uri="http://schemas.openxmlformats.org/drawingml/2006/table">
            <a:tbl>
              <a:tblPr>
                <a:noFill/>
                <a:tableStyleId>{048E7A88-7875-4FA5-BD4A-A18BB5F71CB9}</a:tableStyleId>
              </a:tblPr>
              <a:tblGrid>
                <a:gridCol w="2664550">
                  <a:extLst>
                    <a:ext uri="{9D8B030D-6E8A-4147-A177-3AD203B41FA5}">
                      <a16:colId xmlns:a16="http://schemas.microsoft.com/office/drawing/2014/main" val="20000"/>
                    </a:ext>
                  </a:extLst>
                </a:gridCol>
                <a:gridCol w="2664550">
                  <a:extLst>
                    <a:ext uri="{9D8B030D-6E8A-4147-A177-3AD203B41FA5}">
                      <a16:colId xmlns:a16="http://schemas.microsoft.com/office/drawing/2014/main" val="20001"/>
                    </a:ext>
                  </a:extLst>
                </a:gridCol>
                <a:gridCol w="2664550">
                  <a:extLst>
                    <a:ext uri="{9D8B030D-6E8A-4147-A177-3AD203B41FA5}">
                      <a16:colId xmlns:a16="http://schemas.microsoft.com/office/drawing/2014/main" val="20002"/>
                    </a:ext>
                  </a:extLst>
                </a:gridCol>
              </a:tblGrid>
              <a:tr h="804650">
                <a:tc>
                  <a:txBody>
                    <a:bodyPr/>
                    <a:lstStyle/>
                    <a:p>
                      <a:pPr marL="0" lvl="0" indent="0" algn="ctr" rtl="0">
                        <a:spcBef>
                          <a:spcPts val="0"/>
                        </a:spcBef>
                        <a:spcAft>
                          <a:spcPts val="0"/>
                        </a:spcAft>
                        <a:buNone/>
                      </a:pPr>
                      <a:r>
                        <a:rPr lang="en-GB" sz="1900">
                          <a:solidFill>
                            <a:srgbClr val="FFFF00"/>
                          </a:solidFill>
                        </a:rPr>
                        <a:t>REVIEW NO.</a:t>
                      </a:r>
                      <a:endParaRPr sz="1900">
                        <a:solidFill>
                          <a:srgbClr val="FFFF00"/>
                        </a:solidFill>
                      </a:endParaRPr>
                    </a:p>
                  </a:txBody>
                  <a:tcPr marL="91425" marR="91425" marT="91425" marB="91425"/>
                </a:tc>
                <a:tc>
                  <a:txBody>
                    <a:bodyPr/>
                    <a:lstStyle/>
                    <a:p>
                      <a:pPr marL="0" lvl="0" indent="0" algn="ctr" rtl="0">
                        <a:spcBef>
                          <a:spcPts val="0"/>
                        </a:spcBef>
                        <a:spcAft>
                          <a:spcPts val="0"/>
                        </a:spcAft>
                        <a:buNone/>
                      </a:pPr>
                      <a:r>
                        <a:rPr lang="en-GB" sz="1900">
                          <a:solidFill>
                            <a:srgbClr val="FFFF00"/>
                          </a:solidFill>
                        </a:rPr>
                        <a:t>REMARKS</a:t>
                      </a:r>
                      <a:endParaRPr sz="1900">
                        <a:solidFill>
                          <a:srgbClr val="FFFF00"/>
                        </a:solidFill>
                      </a:endParaRPr>
                    </a:p>
                  </a:txBody>
                  <a:tcPr marL="91425" marR="91425" marT="91425" marB="91425"/>
                </a:tc>
                <a:tc>
                  <a:txBody>
                    <a:bodyPr/>
                    <a:lstStyle/>
                    <a:p>
                      <a:pPr marL="0" lvl="0" indent="0" algn="ctr" rtl="0">
                        <a:spcBef>
                          <a:spcPts val="0"/>
                        </a:spcBef>
                        <a:spcAft>
                          <a:spcPts val="0"/>
                        </a:spcAft>
                        <a:buNone/>
                      </a:pPr>
                      <a:r>
                        <a:rPr lang="en-GB" sz="1900">
                          <a:solidFill>
                            <a:srgbClr val="FFFF00"/>
                          </a:solidFill>
                        </a:rPr>
                        <a:t>Percentage of completion</a:t>
                      </a:r>
                      <a:endParaRPr sz="1900">
                        <a:solidFill>
                          <a:srgbClr val="FFFF00"/>
                        </a:solidFill>
                      </a:endParaRPr>
                    </a:p>
                  </a:txBody>
                  <a:tcPr marL="91425" marR="91425" marT="91425" marB="91425"/>
                </a:tc>
                <a:extLst>
                  <a:ext uri="{0D108BD9-81ED-4DB2-BD59-A6C34878D82A}">
                    <a16:rowId xmlns:a16="http://schemas.microsoft.com/office/drawing/2014/main" val="10000"/>
                  </a:ext>
                </a:extLst>
              </a:tr>
              <a:tr h="804650">
                <a:tc>
                  <a:txBody>
                    <a:bodyPr/>
                    <a:lstStyle/>
                    <a:p>
                      <a:pPr marL="0" lvl="0" indent="0" algn="l" rtl="0">
                        <a:spcBef>
                          <a:spcPts val="0"/>
                        </a:spcBef>
                        <a:spcAft>
                          <a:spcPts val="0"/>
                        </a:spcAft>
                        <a:buNone/>
                      </a:pPr>
                      <a:r>
                        <a:rPr lang="en-GB" sz="3200">
                          <a:solidFill>
                            <a:schemeClr val="lt1"/>
                          </a:solidFill>
                        </a:rPr>
                        <a:t>1</a:t>
                      </a:r>
                      <a:endParaRPr sz="3200">
                        <a:solidFill>
                          <a:schemeClr val="lt1"/>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804650">
                <a:tc>
                  <a:txBody>
                    <a:bodyPr/>
                    <a:lstStyle/>
                    <a:p>
                      <a:pPr marL="0" lvl="0" indent="0" algn="l" rtl="0">
                        <a:spcBef>
                          <a:spcPts val="0"/>
                        </a:spcBef>
                        <a:spcAft>
                          <a:spcPts val="0"/>
                        </a:spcAft>
                        <a:buNone/>
                      </a:pPr>
                      <a:r>
                        <a:rPr lang="en-GB" sz="3200">
                          <a:solidFill>
                            <a:schemeClr val="lt1"/>
                          </a:solidFill>
                        </a:rPr>
                        <a:t>2</a:t>
                      </a:r>
                      <a:endParaRPr sz="3900">
                        <a:solidFill>
                          <a:schemeClr val="lt1"/>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804650">
                <a:tc>
                  <a:txBody>
                    <a:bodyPr/>
                    <a:lstStyle/>
                    <a:p>
                      <a:pPr marL="0" lvl="0" indent="0" algn="l" rtl="0">
                        <a:spcBef>
                          <a:spcPts val="0"/>
                        </a:spcBef>
                        <a:spcAft>
                          <a:spcPts val="0"/>
                        </a:spcAft>
                        <a:buNone/>
                      </a:pPr>
                      <a:r>
                        <a:rPr lang="en-GB" sz="3200">
                          <a:solidFill>
                            <a:schemeClr val="lt1"/>
                          </a:solidFill>
                        </a:rPr>
                        <a:t>3</a:t>
                      </a:r>
                      <a:endParaRPr sz="3200">
                        <a:solidFill>
                          <a:schemeClr val="lt1"/>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836250" y="920425"/>
            <a:ext cx="7363200" cy="4098000"/>
          </a:xfrm>
          <a:prstGeom prst="rect">
            <a:avLst/>
          </a:prstGeom>
        </p:spPr>
        <p:txBody>
          <a:bodyPr spcFirstLastPara="1" wrap="square" lIns="91425" tIns="91425" rIns="91425" bIns="91425" anchor="ctr" anchorCtr="0">
            <a:noAutofit/>
          </a:bodyPr>
          <a:lstStyle/>
          <a:p>
            <a:pPr marL="457200" lvl="0" indent="0" algn="just" rtl="0">
              <a:lnSpc>
                <a:spcPct val="115000"/>
              </a:lnSpc>
              <a:spcBef>
                <a:spcPts val="0"/>
              </a:spcBef>
              <a:spcAft>
                <a:spcPts val="0"/>
              </a:spcAft>
              <a:buNone/>
            </a:pPr>
            <a:endParaRPr sz="1800">
              <a:latin typeface="Arial"/>
              <a:ea typeface="Arial"/>
              <a:cs typeface="Arial"/>
              <a:sym typeface="Arial"/>
            </a:endParaRPr>
          </a:p>
          <a:p>
            <a:pPr marL="0" lvl="0" indent="0" algn="l" rtl="0">
              <a:lnSpc>
                <a:spcPct val="115000"/>
              </a:lnSpc>
              <a:spcBef>
                <a:spcPts val="0"/>
              </a:spcBef>
              <a:spcAft>
                <a:spcPts val="0"/>
              </a:spcAft>
              <a:buNone/>
            </a:pPr>
            <a:r>
              <a:rPr lang="en-GB" sz="1900">
                <a:latin typeface="Arial"/>
                <a:ea typeface="Arial"/>
                <a:cs typeface="Arial"/>
                <a:sym typeface="Arial"/>
              </a:rPr>
              <a:t>Face recognition is a popular type of biometric system. Such systems are essentially pattern recognition systems that</a:t>
            </a:r>
            <a:endParaRPr sz="1900">
              <a:latin typeface="Arial"/>
              <a:ea typeface="Arial"/>
              <a:cs typeface="Arial"/>
              <a:sym typeface="Arial"/>
            </a:endParaRPr>
          </a:p>
          <a:p>
            <a:pPr marL="0" lvl="0" indent="0" algn="l" rtl="0">
              <a:lnSpc>
                <a:spcPct val="115000"/>
              </a:lnSpc>
              <a:spcBef>
                <a:spcPts val="0"/>
              </a:spcBef>
              <a:spcAft>
                <a:spcPts val="0"/>
              </a:spcAft>
              <a:buNone/>
            </a:pPr>
            <a:r>
              <a:rPr lang="en-GB" sz="1900">
                <a:latin typeface="Arial"/>
                <a:ea typeface="Arial"/>
                <a:cs typeface="Arial"/>
                <a:sym typeface="Arial"/>
              </a:rPr>
              <a:t>operate by fetching an individual’s biometric data,</a:t>
            </a:r>
            <a:endParaRPr sz="1900">
              <a:latin typeface="Arial"/>
              <a:ea typeface="Arial"/>
              <a:cs typeface="Arial"/>
              <a:sym typeface="Arial"/>
            </a:endParaRPr>
          </a:p>
          <a:p>
            <a:pPr marL="0" lvl="0" indent="0" algn="l" rtl="0">
              <a:lnSpc>
                <a:spcPct val="115000"/>
              </a:lnSpc>
              <a:spcBef>
                <a:spcPts val="0"/>
              </a:spcBef>
              <a:spcAft>
                <a:spcPts val="0"/>
              </a:spcAft>
              <a:buNone/>
            </a:pPr>
            <a:r>
              <a:rPr lang="en-GB" sz="1900">
                <a:latin typeface="Arial"/>
                <a:ea typeface="Arial"/>
                <a:cs typeface="Arial"/>
                <a:sym typeface="Arial"/>
              </a:rPr>
              <a:t>extracting a feature set from the acquired data (in this case the face), and comparing this feature against the template set in the database.</a:t>
            </a:r>
            <a:endParaRPr sz="1900">
              <a:latin typeface="Arial"/>
              <a:ea typeface="Arial"/>
              <a:cs typeface="Arial"/>
              <a:sym typeface="Arial"/>
            </a:endParaRPr>
          </a:p>
          <a:p>
            <a:pPr marL="0" lvl="0" indent="0" algn="l" rtl="0">
              <a:lnSpc>
                <a:spcPct val="115000"/>
              </a:lnSpc>
              <a:spcBef>
                <a:spcPts val="0"/>
              </a:spcBef>
              <a:spcAft>
                <a:spcPts val="0"/>
              </a:spcAft>
              <a:buNone/>
            </a:pPr>
            <a:r>
              <a:rPr lang="en-GB" sz="1900">
                <a:latin typeface="Arial"/>
                <a:ea typeface="Arial"/>
                <a:cs typeface="Arial"/>
                <a:sym typeface="Arial"/>
              </a:rPr>
              <a:t> </a:t>
            </a:r>
            <a:endParaRPr sz="1900">
              <a:latin typeface="Arial"/>
              <a:ea typeface="Arial"/>
              <a:cs typeface="Arial"/>
              <a:sym typeface="Arial"/>
            </a:endParaRPr>
          </a:p>
          <a:p>
            <a:pPr marL="0" lvl="0" indent="0" algn="l" rtl="0">
              <a:lnSpc>
                <a:spcPct val="115000"/>
              </a:lnSpc>
              <a:spcBef>
                <a:spcPts val="0"/>
              </a:spcBef>
              <a:spcAft>
                <a:spcPts val="0"/>
              </a:spcAft>
              <a:buNone/>
            </a:pPr>
            <a:r>
              <a:rPr lang="en-GB" sz="1900">
                <a:latin typeface="Arial"/>
                <a:ea typeface="Arial"/>
                <a:cs typeface="Arial"/>
                <a:sym typeface="Arial"/>
              </a:rPr>
              <a:t>Face detection has gained significant importance in recent times. Law Enforcement Agencies, security organizations, personal identification systems and mass surveillance applications all use this technology.</a:t>
            </a:r>
            <a:endParaRPr sz="1900">
              <a:latin typeface="Arial"/>
              <a:ea typeface="Arial"/>
              <a:cs typeface="Arial"/>
              <a:sym typeface="Arial"/>
            </a:endParaRPr>
          </a:p>
          <a:p>
            <a:pPr marL="457200" lvl="0" indent="0" algn="l" rtl="0">
              <a:lnSpc>
                <a:spcPct val="115000"/>
              </a:lnSpc>
              <a:spcBef>
                <a:spcPts val="1200"/>
              </a:spcBef>
              <a:spcAft>
                <a:spcPts val="0"/>
              </a:spcAft>
              <a:buNone/>
            </a:pPr>
            <a:r>
              <a:rPr lang="en-GB" sz="1600">
                <a:latin typeface="Arial"/>
                <a:ea typeface="Arial"/>
                <a:cs typeface="Arial"/>
                <a:sym typeface="Arial"/>
              </a:rPr>
              <a:t> </a:t>
            </a:r>
            <a:endParaRPr sz="1600">
              <a:latin typeface="Arial"/>
              <a:ea typeface="Arial"/>
              <a:cs typeface="Arial"/>
              <a:sym typeface="Arial"/>
            </a:endParaRPr>
          </a:p>
          <a:p>
            <a:pPr marL="0" lvl="0" indent="0" algn="l" rtl="0">
              <a:lnSpc>
                <a:spcPct val="115000"/>
              </a:lnSpc>
              <a:spcBef>
                <a:spcPts val="1200"/>
              </a:spcBef>
              <a:spcAft>
                <a:spcPts val="0"/>
              </a:spcAft>
              <a:buNone/>
            </a:pPr>
            <a:endParaRPr sz="1600">
              <a:latin typeface="Caveat"/>
              <a:ea typeface="Caveat"/>
              <a:cs typeface="Caveat"/>
              <a:sym typeface="Caveat"/>
            </a:endParaRPr>
          </a:p>
          <a:p>
            <a:pPr marL="0" lvl="0" indent="0" algn="l" rtl="0">
              <a:spcBef>
                <a:spcPts val="0"/>
              </a:spcBef>
              <a:spcAft>
                <a:spcPts val="0"/>
              </a:spcAft>
              <a:buNone/>
            </a:pPr>
            <a:endParaRPr sz="1400" b="1">
              <a:latin typeface="Lato"/>
              <a:ea typeface="Lato"/>
              <a:cs typeface="Lato"/>
              <a:sym typeface="Lato"/>
            </a:endParaRPr>
          </a:p>
          <a:p>
            <a:pPr marL="0" lvl="0" indent="0" algn="l" rtl="0">
              <a:spcBef>
                <a:spcPts val="0"/>
              </a:spcBef>
              <a:spcAft>
                <a:spcPts val="0"/>
              </a:spcAft>
              <a:buNone/>
            </a:pPr>
            <a:endParaRPr sz="1600">
              <a:latin typeface="Caveat"/>
              <a:ea typeface="Caveat"/>
              <a:cs typeface="Caveat"/>
              <a:sym typeface="Cave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426" name="Google Shape;426;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       </a:t>
            </a:r>
            <a:r>
              <a:rPr lang="en-GB" u="sng">
                <a:solidFill>
                  <a:schemeClr val="hlink"/>
                </a:solidFill>
                <a:hlinkClick r:id="rId3"/>
              </a:rPr>
              <a:t>https://data-flair.training/blogs/python-face-recognition/</a:t>
            </a:r>
            <a:r>
              <a:rPr lang="en-GB"/>
              <a:t>     </a:t>
            </a:r>
            <a:endParaRPr/>
          </a:p>
          <a:p>
            <a:pPr marL="0" lvl="0" indent="0" algn="l" rtl="0">
              <a:spcBef>
                <a:spcPts val="1600"/>
              </a:spcBef>
              <a:spcAft>
                <a:spcPts val="0"/>
              </a:spcAft>
              <a:buNone/>
            </a:pPr>
            <a:r>
              <a:rPr lang="en-GB"/>
              <a:t>RESEARCH:     </a:t>
            </a:r>
            <a:endParaRPr/>
          </a:p>
          <a:p>
            <a:pPr marL="0" lvl="0" indent="0" algn="l" rtl="0">
              <a:spcBef>
                <a:spcPts val="1600"/>
              </a:spcBef>
              <a:spcAft>
                <a:spcPts val="0"/>
              </a:spcAft>
              <a:buNone/>
            </a:pPr>
            <a:r>
              <a:rPr lang="en-GB" u="sng">
                <a:solidFill>
                  <a:schemeClr val="hlink"/>
                </a:solidFill>
                <a:hlinkClick r:id="rId4"/>
              </a:rPr>
              <a:t>https://ieeexplore.ieee.org/abstract/document/8321959/</a:t>
            </a:r>
            <a:endParaRPr/>
          </a:p>
          <a:p>
            <a:pPr marL="0" lvl="0" indent="0" algn="l" rtl="0">
              <a:spcBef>
                <a:spcPts val="1600"/>
              </a:spcBef>
              <a:spcAft>
                <a:spcPts val="0"/>
              </a:spcAft>
              <a:buNone/>
            </a:pPr>
            <a:r>
              <a:rPr lang="en-GB" u="sng">
                <a:solidFill>
                  <a:schemeClr val="hlink"/>
                </a:solidFill>
                <a:hlinkClick r:id="rId5"/>
              </a:rPr>
              <a:t>https://ieeexplore.ieee.org/abstract/document/9388375/</a:t>
            </a:r>
            <a:endParaRPr/>
          </a:p>
          <a:p>
            <a:pPr marL="0" lvl="0" indent="0" algn="l" rtl="0">
              <a:spcBef>
                <a:spcPts val="1600"/>
              </a:spcBef>
              <a:spcAft>
                <a:spcPts val="0"/>
              </a:spcAft>
              <a:buNone/>
            </a:pPr>
            <a:r>
              <a:rPr lang="en-GB" u="sng">
                <a:solidFill>
                  <a:schemeClr val="hlink"/>
                </a:solidFill>
                <a:hlinkClick r:id="rId6"/>
              </a:rPr>
              <a:t>http://journals.resaim.com/ijresm/article/view/1184</a:t>
            </a:r>
            <a:endParaRPr/>
          </a:p>
          <a:p>
            <a:pPr marL="0" lvl="0" indent="0" algn="l" rtl="0">
              <a:spcBef>
                <a:spcPts val="1600"/>
              </a:spcBef>
              <a:spcAft>
                <a:spcPts val="0"/>
              </a:spcAft>
              <a:buNone/>
            </a:pPr>
            <a:r>
              <a:rPr lang="en-GB" u="sng">
                <a:solidFill>
                  <a:schemeClr val="hlink"/>
                </a:solidFill>
                <a:hlinkClick r:id="rId7"/>
              </a:rPr>
              <a:t>https://www.academia.edu/download/59877876/IRJET-V6I481420190626-30560-cxi4q6.pdf</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8"/>
          <p:cNvSpPr txBox="1">
            <a:spLocks noGrp="1"/>
          </p:cNvSpPr>
          <p:nvPr>
            <p:ph type="title"/>
          </p:nvPr>
        </p:nvSpPr>
        <p:spPr>
          <a:xfrm>
            <a:off x="1297500" y="3829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Acknowledgement</a:t>
            </a:r>
            <a:endParaRPr b="1"/>
          </a:p>
        </p:txBody>
      </p:sp>
      <p:sp>
        <p:nvSpPr>
          <p:cNvPr id="432" name="Google Shape;432;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a:t>We would like to thank our guide Dr.Rudra Kalyan Nayak for giving an opportunity to present this project. We would also like to express our team members for actively co-operating and give the best efforts required. This project exposed to us various technologies and methodologies which we were unaware of previously. We failed many times but learned something new every time. Overall it was a wonderful learning experience. </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Contribution of Team Members</a:t>
            </a:r>
            <a:endParaRPr/>
          </a:p>
        </p:txBody>
      </p:sp>
      <p:graphicFrame>
        <p:nvGraphicFramePr>
          <p:cNvPr id="438" name="Google Shape;438;p49"/>
          <p:cNvGraphicFramePr/>
          <p:nvPr/>
        </p:nvGraphicFramePr>
        <p:xfrm>
          <a:off x="952500" y="1809750"/>
          <a:ext cx="3000000" cy="3000000"/>
        </p:xfrm>
        <a:graphic>
          <a:graphicData uri="http://schemas.openxmlformats.org/drawingml/2006/table">
            <a:tbl>
              <a:tblPr>
                <a:noFill/>
                <a:tableStyleId>{048E7A88-7875-4FA5-BD4A-A18BB5F71CB9}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lt1"/>
                          </a:solidFill>
                        </a:rPr>
                        <a:t>Aashish Yadav (21BAI10116)</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Coding,PPT editing</a:t>
                      </a:r>
                      <a:endParaRPr>
                        <a:solidFill>
                          <a:srgbClr val="FFFFFF"/>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rgbClr val="FFFFFF"/>
                          </a:solidFill>
                        </a:rPr>
                        <a:t>Ujjwal Sagar (21BAI10047)</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Coding,PPT editing</a:t>
                      </a:r>
                      <a:endParaRPr>
                        <a:solidFill>
                          <a:srgbClr val="FFFFFF"/>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rgbClr val="FFFFFF"/>
                          </a:solidFill>
                        </a:rPr>
                        <a:t>Divya Agarwal (21AI10159)</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Error Finding In coding,PPT editing</a:t>
                      </a:r>
                      <a:endParaRPr>
                        <a:solidFill>
                          <a:srgbClr val="FFFFFF"/>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rgbClr val="FFFFFF"/>
                          </a:solidFill>
                        </a:rPr>
                        <a:t>Shubham Singh (21BAI10247)</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Research,PPT editing</a:t>
                      </a:r>
                      <a:endParaRPr>
                        <a:solidFill>
                          <a:srgbClr val="FFFFFF"/>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300"/>
              <a:t>Thank you</a:t>
            </a:r>
            <a:endParaRPr sz="4300"/>
          </a:p>
        </p:txBody>
      </p:sp>
      <p:grpSp>
        <p:nvGrpSpPr>
          <p:cNvPr id="444" name="Google Shape;444;p50"/>
          <p:cNvGrpSpPr/>
          <p:nvPr/>
        </p:nvGrpSpPr>
        <p:grpSpPr>
          <a:xfrm>
            <a:off x="4066820" y="1553491"/>
            <a:ext cx="3159984" cy="2439109"/>
            <a:chOff x="3553042" y="1657806"/>
            <a:chExt cx="3461100" cy="2671532"/>
          </a:xfrm>
        </p:grpSpPr>
        <p:sp>
          <p:nvSpPr>
            <p:cNvPr id="445" name="Google Shape;445;p5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 name="Google Shape;453;p5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454" name="Google Shape;454;p5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50"/>
          <p:cNvGrpSpPr/>
          <p:nvPr/>
        </p:nvGrpSpPr>
        <p:grpSpPr>
          <a:xfrm>
            <a:off x="6762480" y="2546254"/>
            <a:ext cx="1024386" cy="1522884"/>
            <a:chOff x="6505573" y="2745170"/>
            <a:chExt cx="1122000" cy="1668000"/>
          </a:xfrm>
        </p:grpSpPr>
        <p:sp>
          <p:nvSpPr>
            <p:cNvPr id="456" name="Google Shape;456;p5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0" name="Google Shape;460;p5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461" name="Google Shape;461;p5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50"/>
          <p:cNvGrpSpPr/>
          <p:nvPr/>
        </p:nvGrpSpPr>
        <p:grpSpPr>
          <a:xfrm>
            <a:off x="6405845" y="3121897"/>
            <a:ext cx="520684" cy="1036470"/>
            <a:chOff x="9543736" y="4486132"/>
            <a:chExt cx="570300" cy="1135235"/>
          </a:xfrm>
        </p:grpSpPr>
        <p:sp>
          <p:nvSpPr>
            <p:cNvPr id="463" name="Google Shape;463;p5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7" name="Google Shape;467;p5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468" name="Google Shape;468;p5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50"/>
          <p:cNvGrpSpPr/>
          <p:nvPr/>
        </p:nvGrpSpPr>
        <p:grpSpPr>
          <a:xfrm>
            <a:off x="7564804" y="3443361"/>
            <a:ext cx="455496" cy="692277"/>
            <a:chOff x="7384375" y="3728000"/>
            <a:chExt cx="498900" cy="758244"/>
          </a:xfrm>
        </p:grpSpPr>
        <p:sp>
          <p:nvSpPr>
            <p:cNvPr id="470" name="Google Shape;470;p5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0"/>
          <p:cNvGrpSpPr/>
          <p:nvPr/>
        </p:nvGrpSpPr>
        <p:grpSpPr>
          <a:xfrm>
            <a:off x="7564836" y="3561758"/>
            <a:ext cx="478081" cy="462776"/>
            <a:chOff x="7384385" y="3857442"/>
            <a:chExt cx="523637" cy="506874"/>
          </a:xfrm>
        </p:grpSpPr>
        <p:sp>
          <p:nvSpPr>
            <p:cNvPr id="475" name="Google Shape;475;p5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50"/>
            <p:cNvGrpSpPr/>
            <p:nvPr/>
          </p:nvGrpSpPr>
          <p:grpSpPr>
            <a:xfrm>
              <a:off x="7384385" y="3857442"/>
              <a:ext cx="523637" cy="498900"/>
              <a:chOff x="7384385" y="3857442"/>
              <a:chExt cx="523637" cy="498900"/>
            </a:xfrm>
          </p:grpSpPr>
          <p:sp>
            <p:nvSpPr>
              <p:cNvPr id="477" name="Google Shape;477;p5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9" name="Google Shape;479;p5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80" name="Google Shape;480;p50"/>
          <p:cNvGrpSpPr/>
          <p:nvPr/>
        </p:nvGrpSpPr>
        <p:grpSpPr>
          <a:xfrm>
            <a:off x="8110843" y="3443361"/>
            <a:ext cx="435785" cy="692277"/>
            <a:chOff x="7982421" y="3727763"/>
            <a:chExt cx="477311" cy="758244"/>
          </a:xfrm>
        </p:grpSpPr>
        <p:sp>
          <p:nvSpPr>
            <p:cNvPr id="481" name="Google Shape;481;p5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9" name="Google Shape;489;p5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037350" y="377950"/>
            <a:ext cx="6604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b="1" u="sng"/>
              <a:t>INTRODUCTION</a:t>
            </a:r>
            <a:endParaRPr sz="3100" b="1" u="sng"/>
          </a:p>
        </p:txBody>
      </p:sp>
      <p:sp>
        <p:nvSpPr>
          <p:cNvPr id="254" name="Google Shape;254;p21"/>
          <p:cNvSpPr txBox="1">
            <a:spLocks noGrp="1"/>
          </p:cNvSpPr>
          <p:nvPr>
            <p:ph type="body" idx="1"/>
          </p:nvPr>
        </p:nvSpPr>
        <p:spPr>
          <a:xfrm>
            <a:off x="771900" y="1226300"/>
            <a:ext cx="7790400" cy="3560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800"/>
              <a:t>→Nowadays instead of pencil and paper or face to face recognition ,everyday action are increasingly being handled electronically.</a:t>
            </a:r>
            <a:endParaRPr sz="1800"/>
          </a:p>
          <a:p>
            <a:pPr marL="0" lvl="0" indent="0" algn="just" rtl="0">
              <a:lnSpc>
                <a:spcPct val="100000"/>
              </a:lnSpc>
              <a:spcBef>
                <a:spcPts val="1600"/>
              </a:spcBef>
              <a:spcAft>
                <a:spcPts val="0"/>
              </a:spcAft>
              <a:buNone/>
            </a:pPr>
            <a:r>
              <a:rPr lang="en-GB" sz="1800"/>
              <a:t>→This growth in electronic transactions results in great demand for fast and accurate user identification and authentication.</a:t>
            </a:r>
            <a:endParaRPr sz="1800"/>
          </a:p>
          <a:p>
            <a:pPr marL="0" lvl="0" indent="0" algn="just" rtl="0">
              <a:lnSpc>
                <a:spcPct val="100000"/>
              </a:lnSpc>
              <a:spcBef>
                <a:spcPts val="1600"/>
              </a:spcBef>
              <a:spcAft>
                <a:spcPts val="0"/>
              </a:spcAft>
              <a:buNone/>
            </a:pPr>
            <a:r>
              <a:rPr lang="en-GB" sz="1800"/>
              <a:t>→Access codes for building , banks accounts and computer system often use PIN’s for identification and security clearances , but the user of the PIN is not verified . When credit and ATM cards are lost or stolen , an unauthorized user can often come up with the correct PIN.</a:t>
            </a:r>
            <a:endParaRPr sz="1800"/>
          </a:p>
          <a:p>
            <a:pPr marL="0" lvl="0" indent="0" algn="just" rtl="0">
              <a:lnSpc>
                <a:spcPct val="100000"/>
              </a:lnSpc>
              <a:spcBef>
                <a:spcPts val="1600"/>
              </a:spcBef>
              <a:spcAft>
                <a:spcPts val="0"/>
              </a:spcAft>
              <a:buNone/>
            </a:pPr>
            <a:r>
              <a:rPr lang="en-GB" sz="1800"/>
              <a:t>—&gt;Face recognition technology may solve this problem since a face is undeniably connected to its owner expect in case of twins</a:t>
            </a:r>
            <a:endParaRPr sz="18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What is Facial Recognition?</a:t>
            </a:r>
            <a:endParaRPr b="1"/>
          </a:p>
        </p:txBody>
      </p:sp>
      <p:sp>
        <p:nvSpPr>
          <p:cNvPr id="260" name="Google Shape;260;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 Facial recognition is a way to identify or confirm an individual’s identity using their face.</a:t>
            </a:r>
            <a:endParaRPr sz="1600"/>
          </a:p>
          <a:p>
            <a:pPr marL="0" lvl="0" indent="0" algn="l" rtl="0">
              <a:spcBef>
                <a:spcPts val="1600"/>
              </a:spcBef>
              <a:spcAft>
                <a:spcPts val="0"/>
              </a:spcAft>
              <a:buNone/>
            </a:pPr>
            <a:r>
              <a:rPr lang="en-GB" sz="1600"/>
              <a:t>→ There are two types of facial recognition:</a:t>
            </a:r>
            <a:endParaRPr sz="1600"/>
          </a:p>
          <a:p>
            <a:pPr marL="457200" lvl="0" indent="-330200" algn="l" rtl="0">
              <a:spcBef>
                <a:spcPts val="1600"/>
              </a:spcBef>
              <a:spcAft>
                <a:spcPts val="0"/>
              </a:spcAft>
              <a:buSzPts val="1600"/>
              <a:buChar char="●"/>
            </a:pPr>
            <a:r>
              <a:rPr lang="en-GB" sz="1600" b="1"/>
              <a:t>Verification : </a:t>
            </a:r>
            <a:r>
              <a:rPr lang="en-GB" sz="1600"/>
              <a:t>The system compares the given individual with they say they are and gives a yes or no decision.</a:t>
            </a:r>
            <a:endParaRPr sz="1600"/>
          </a:p>
          <a:p>
            <a:pPr marL="457200" lvl="0" indent="-330200" algn="l" rtl="0">
              <a:spcBef>
                <a:spcPts val="0"/>
              </a:spcBef>
              <a:spcAft>
                <a:spcPts val="0"/>
              </a:spcAft>
              <a:buSzPts val="1600"/>
              <a:buChar char="●"/>
            </a:pPr>
            <a:r>
              <a:rPr lang="en-GB" sz="1600" b="1"/>
              <a:t>Identification :</a:t>
            </a:r>
            <a:r>
              <a:rPr lang="en-GB" sz="1600"/>
              <a:t> The system compares the given individual to all the other individual in the database and gives a ranked list of matches.</a:t>
            </a:r>
            <a:endParaRPr sz="1600"/>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u="sng"/>
              <a:t>History</a:t>
            </a:r>
            <a:endParaRPr sz="2900" b="1" u="sng"/>
          </a:p>
        </p:txBody>
      </p:sp>
      <p:sp>
        <p:nvSpPr>
          <p:cNvPr id="266" name="Google Shape;266;p23"/>
          <p:cNvSpPr txBox="1">
            <a:spLocks noGrp="1"/>
          </p:cNvSpPr>
          <p:nvPr>
            <p:ph type="body" idx="1"/>
          </p:nvPr>
        </p:nvSpPr>
        <p:spPr>
          <a:xfrm>
            <a:off x="1139725" y="13078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 In 1960s, the first semi automated system for facial recognition to locate the features such as eyes,ears,nose and mouth on the photographs.</a:t>
            </a:r>
            <a:endParaRPr sz="1800"/>
          </a:p>
          <a:p>
            <a:pPr marL="0" lvl="0" indent="0" algn="just" rtl="0">
              <a:spcBef>
                <a:spcPts val="1600"/>
              </a:spcBef>
              <a:spcAft>
                <a:spcPts val="0"/>
              </a:spcAft>
              <a:buNone/>
            </a:pPr>
            <a:r>
              <a:rPr lang="en-GB" sz="1800"/>
              <a:t>→ In 1970s, Goldstein and Harmon used 21 Specific subjective markers such as hair colour and lip thickness to automate the recognition.</a:t>
            </a:r>
            <a:endParaRPr sz="1800"/>
          </a:p>
          <a:p>
            <a:pPr marL="0" lvl="0" indent="0" algn="just" rtl="0">
              <a:spcBef>
                <a:spcPts val="1600"/>
              </a:spcBef>
              <a:spcAft>
                <a:spcPts val="1600"/>
              </a:spcAft>
              <a:buNone/>
            </a:pPr>
            <a:r>
              <a:rPr lang="en-GB" sz="1800"/>
              <a:t>→ In 1988, Kirby and Sirovich used standard linear algebra technique to the face recognition.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297500" y="415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Why do we need facial recognition?</a:t>
            </a:r>
            <a:endParaRPr b="1"/>
          </a:p>
        </p:txBody>
      </p:sp>
      <p:sp>
        <p:nvSpPr>
          <p:cNvPr id="272" name="Google Shape;272;p24"/>
          <p:cNvSpPr txBox="1"/>
          <p:nvPr/>
        </p:nvSpPr>
        <p:spPr>
          <a:xfrm>
            <a:off x="1243350" y="14999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73" name="Google Shape;273;p24"/>
          <p:cNvSpPr txBox="1">
            <a:spLocks noGrp="1"/>
          </p:cNvSpPr>
          <p:nvPr>
            <p:ph type="body" idx="1"/>
          </p:nvPr>
        </p:nvSpPr>
        <p:spPr>
          <a:xfrm>
            <a:off x="2030400" y="14322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a:highlight>
                  <a:schemeClr val="dk1"/>
                </a:highlight>
                <a:latin typeface="Arial"/>
                <a:ea typeface="Arial"/>
                <a:cs typeface="Arial"/>
                <a:sym typeface="Arial"/>
              </a:rPr>
              <a:t>The main objective of facial recognition is to identify individuals, whether individually or collectively.</a:t>
            </a:r>
            <a:endParaRPr sz="2300">
              <a:highlight>
                <a:schemeClr val="dk1"/>
              </a:highlight>
              <a:latin typeface="Arial"/>
              <a:ea typeface="Arial"/>
              <a:cs typeface="Arial"/>
              <a:sym typeface="Arial"/>
            </a:endParaRPr>
          </a:p>
        </p:txBody>
      </p:sp>
      <p:sp>
        <p:nvSpPr>
          <p:cNvPr id="274" name="Google Shape;274;p24"/>
          <p:cNvSpPr txBox="1"/>
          <p:nvPr/>
        </p:nvSpPr>
        <p:spPr>
          <a:xfrm>
            <a:off x="1189200" y="247915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75" name="Google Shape;275;p24"/>
          <p:cNvSpPr txBox="1">
            <a:spLocks noGrp="1"/>
          </p:cNvSpPr>
          <p:nvPr>
            <p:ph type="body" idx="1"/>
          </p:nvPr>
        </p:nvSpPr>
        <p:spPr>
          <a:xfrm>
            <a:off x="1976250" y="247913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FFFFFF"/>
                </a:solidFill>
              </a:rPr>
              <a:t>It is accurate and allows for high enrolment and verification rates</a:t>
            </a:r>
            <a:r>
              <a:rPr lang="en-GB">
                <a:solidFill>
                  <a:srgbClr val="FFFFFF"/>
                </a:solidFill>
              </a:rPr>
              <a:t>.</a:t>
            </a:r>
            <a:endParaRPr>
              <a:solidFill>
                <a:srgbClr val="FFFFFF"/>
              </a:solidFill>
            </a:endParaRPr>
          </a:p>
        </p:txBody>
      </p:sp>
      <p:sp>
        <p:nvSpPr>
          <p:cNvPr id="276" name="Google Shape;276;p24"/>
          <p:cNvSpPr txBox="1"/>
          <p:nvPr/>
        </p:nvSpPr>
        <p:spPr>
          <a:xfrm>
            <a:off x="1189200" y="34582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7" name="Google Shape;277;p24"/>
          <p:cNvSpPr txBox="1">
            <a:spLocks noGrp="1"/>
          </p:cNvSpPr>
          <p:nvPr>
            <p:ph type="body" idx="1"/>
          </p:nvPr>
        </p:nvSpPr>
        <p:spPr>
          <a:xfrm>
            <a:off x="1976250" y="3458310"/>
            <a:ext cx="5877300" cy="14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FFFFFF"/>
                </a:solidFill>
              </a:rPr>
              <a:t>It can use existing hardware infrastructure, existing cameras and image capture devices will work with no problems.</a:t>
            </a:r>
            <a:endParaRPr sz="1700">
              <a:solidFill>
                <a:srgbClr val="FFFFFF"/>
              </a:solidFill>
            </a:endParaRPr>
          </a:p>
          <a:p>
            <a:pPr marL="0" lvl="0" indent="0" algn="l" rtl="0">
              <a:spcBef>
                <a:spcPts val="1600"/>
              </a:spcBef>
              <a:spcAft>
                <a:spcPts val="0"/>
              </a:spcAft>
              <a:buNone/>
            </a:pPr>
            <a:r>
              <a:rPr lang="en-GB" sz="1800"/>
              <a:t>It requires no physical interaction on behalf of the user.</a:t>
            </a:r>
            <a:endParaRPr sz="1800"/>
          </a:p>
          <a:p>
            <a:pPr marL="0" lvl="0" indent="0" algn="l" rtl="0">
              <a:spcBef>
                <a:spcPts val="1600"/>
              </a:spcBef>
              <a:spcAft>
                <a:spcPts val="1600"/>
              </a:spcAft>
              <a:buNone/>
            </a:pPr>
            <a:endParaRPr sz="1700">
              <a:solidFill>
                <a:srgbClr val="FFFFFF"/>
              </a:solidFill>
            </a:endParaRPr>
          </a:p>
        </p:txBody>
      </p:sp>
      <p:sp>
        <p:nvSpPr>
          <p:cNvPr id="278" name="Google Shape;278;p24"/>
          <p:cNvSpPr txBox="1"/>
          <p:nvPr/>
        </p:nvSpPr>
        <p:spPr>
          <a:xfrm>
            <a:off x="1189200" y="4209550"/>
            <a:ext cx="651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solidFill>
                  <a:schemeClr val="lt1"/>
                </a:solidFill>
                <a:latin typeface="Lato"/>
                <a:ea typeface="Lato"/>
                <a:cs typeface="Lato"/>
                <a:sym typeface="Lato"/>
              </a:rPr>
              <a:t>04</a:t>
            </a:r>
            <a:endParaRPr sz="2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Methodology</a:t>
            </a:r>
            <a:endParaRPr b="1"/>
          </a:p>
        </p:txBody>
      </p:sp>
      <p:sp>
        <p:nvSpPr>
          <p:cNvPr id="284" name="Google Shape;284;p25"/>
          <p:cNvSpPr txBox="1">
            <a:spLocks noGrp="1"/>
          </p:cNvSpPr>
          <p:nvPr>
            <p:ph type="body" idx="1"/>
          </p:nvPr>
        </p:nvSpPr>
        <p:spPr>
          <a:xfrm>
            <a:off x="1297500" y="1578350"/>
            <a:ext cx="7038900" cy="2911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GB" sz="2200"/>
              <a:t>Inputs image and Save image to database.</a:t>
            </a:r>
            <a:endParaRPr sz="2200"/>
          </a:p>
          <a:p>
            <a:pPr marL="457200" lvl="0" indent="-368300" algn="l" rtl="0">
              <a:spcBef>
                <a:spcPts val="0"/>
              </a:spcBef>
              <a:spcAft>
                <a:spcPts val="0"/>
              </a:spcAft>
              <a:buSzPts val="2200"/>
              <a:buChar char="●"/>
            </a:pPr>
            <a:r>
              <a:rPr lang="en-GB" sz="2200"/>
              <a:t>Detects Faces.</a:t>
            </a:r>
            <a:endParaRPr sz="2200"/>
          </a:p>
          <a:p>
            <a:pPr marL="457200" lvl="0" indent="-368300" algn="l" rtl="0">
              <a:spcBef>
                <a:spcPts val="0"/>
              </a:spcBef>
              <a:spcAft>
                <a:spcPts val="0"/>
              </a:spcAft>
              <a:buSzPts val="2200"/>
              <a:buChar char="●"/>
            </a:pPr>
            <a:r>
              <a:rPr lang="en-GB" sz="2200"/>
              <a:t>Match detected faces to Database.(Features Extraction)</a:t>
            </a:r>
            <a:endParaRPr sz="2200"/>
          </a:p>
          <a:p>
            <a:pPr marL="457200" lvl="0" indent="-368300" algn="l" rtl="0">
              <a:spcBef>
                <a:spcPts val="0"/>
              </a:spcBef>
              <a:spcAft>
                <a:spcPts val="0"/>
              </a:spcAft>
              <a:buSzPts val="2200"/>
              <a:buChar char="●"/>
            </a:pPr>
            <a:r>
              <a:rPr lang="en-GB" sz="2200"/>
              <a:t>Recognize Faces</a:t>
            </a:r>
            <a:endParaRPr sz="2200"/>
          </a:p>
          <a:p>
            <a:pPr marL="457200" lvl="0" indent="-368300" algn="l" rtl="0">
              <a:spcBef>
                <a:spcPts val="0"/>
              </a:spcBef>
              <a:spcAft>
                <a:spcPts val="0"/>
              </a:spcAft>
              <a:buSzPts val="2200"/>
              <a:buChar char="●"/>
            </a:pPr>
            <a:r>
              <a:rPr lang="en-GB" sz="2200"/>
              <a:t>Provides information about them.</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b="1" u="sng"/>
              <a:t>Block Diagram</a:t>
            </a:r>
            <a:endParaRPr b="1" u="sng"/>
          </a:p>
        </p:txBody>
      </p:sp>
      <p:sp>
        <p:nvSpPr>
          <p:cNvPr id="290" name="Google Shape;290;p26"/>
          <p:cNvSpPr/>
          <p:nvPr/>
        </p:nvSpPr>
        <p:spPr>
          <a:xfrm>
            <a:off x="568475" y="1549650"/>
            <a:ext cx="1624200" cy="12657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highlight>
                  <a:schemeClr val="lt2"/>
                </a:highlight>
              </a:rPr>
              <a:t>  INPUT IMAGES</a:t>
            </a:r>
            <a:endParaRPr>
              <a:highlight>
                <a:schemeClr val="lt2"/>
              </a:highlight>
            </a:endParaRPr>
          </a:p>
        </p:txBody>
      </p:sp>
      <p:cxnSp>
        <p:nvCxnSpPr>
          <p:cNvPr id="291" name="Google Shape;291;p26"/>
          <p:cNvCxnSpPr>
            <a:endCxn id="292" idx="1"/>
          </p:cNvCxnSpPr>
          <p:nvPr/>
        </p:nvCxnSpPr>
        <p:spPr>
          <a:xfrm>
            <a:off x="1966750" y="2182500"/>
            <a:ext cx="1119300" cy="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p26"/>
          <p:cNvSpPr/>
          <p:nvPr/>
        </p:nvSpPr>
        <p:spPr>
          <a:xfrm>
            <a:off x="3086050" y="1549650"/>
            <a:ext cx="1868100" cy="12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GB"/>
              <a:t>FACE DETECTION</a:t>
            </a:r>
            <a:endParaRPr/>
          </a:p>
        </p:txBody>
      </p:sp>
      <p:sp>
        <p:nvSpPr>
          <p:cNvPr id="293" name="Google Shape;293;p26"/>
          <p:cNvSpPr/>
          <p:nvPr/>
        </p:nvSpPr>
        <p:spPr>
          <a:xfrm>
            <a:off x="6158575" y="1549650"/>
            <a:ext cx="1868100" cy="12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FEATURES EXTRACTION</a:t>
            </a:r>
            <a:endParaRPr/>
          </a:p>
        </p:txBody>
      </p:sp>
      <p:cxnSp>
        <p:nvCxnSpPr>
          <p:cNvPr id="294" name="Google Shape;294;p26"/>
          <p:cNvCxnSpPr>
            <a:stCxn id="292" idx="3"/>
            <a:endCxn id="293" idx="1"/>
          </p:cNvCxnSpPr>
          <p:nvPr/>
        </p:nvCxnSpPr>
        <p:spPr>
          <a:xfrm>
            <a:off x="4954150" y="2182500"/>
            <a:ext cx="1204500" cy="0"/>
          </a:xfrm>
          <a:prstGeom prst="straightConnector1">
            <a:avLst/>
          </a:prstGeom>
          <a:noFill/>
          <a:ln w="9525" cap="flat" cmpd="sng">
            <a:solidFill>
              <a:schemeClr val="dk2"/>
            </a:solidFill>
            <a:prstDash val="solid"/>
            <a:round/>
            <a:headEnd type="none" w="med" len="med"/>
            <a:tailEnd type="triangle" w="med" len="med"/>
          </a:ln>
        </p:spPr>
      </p:cxnSp>
      <p:sp>
        <p:nvSpPr>
          <p:cNvPr id="295" name="Google Shape;295;p26"/>
          <p:cNvSpPr/>
          <p:nvPr/>
        </p:nvSpPr>
        <p:spPr>
          <a:xfrm>
            <a:off x="6158575" y="3336625"/>
            <a:ext cx="1868100" cy="126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FACES RECOGNIZED</a:t>
            </a:r>
            <a:endParaRPr/>
          </a:p>
        </p:txBody>
      </p:sp>
      <p:cxnSp>
        <p:nvCxnSpPr>
          <p:cNvPr id="296" name="Google Shape;296;p26"/>
          <p:cNvCxnSpPr>
            <a:stCxn id="293" idx="2"/>
            <a:endCxn id="295" idx="0"/>
          </p:cNvCxnSpPr>
          <p:nvPr/>
        </p:nvCxnSpPr>
        <p:spPr>
          <a:xfrm>
            <a:off x="7092625" y="2815350"/>
            <a:ext cx="0" cy="5214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26"/>
          <p:cNvSpPr/>
          <p:nvPr/>
        </p:nvSpPr>
        <p:spPr>
          <a:xfrm>
            <a:off x="2273975" y="3356875"/>
            <a:ext cx="2761250" cy="1265700"/>
          </a:xfrm>
          <a:prstGeom prst="flowChartInputOutpu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VERIFICATION/</a:t>
            </a:r>
            <a:endParaRPr/>
          </a:p>
          <a:p>
            <a:pPr marL="0" lvl="0" indent="0" algn="l" rtl="0">
              <a:spcBef>
                <a:spcPts val="0"/>
              </a:spcBef>
              <a:spcAft>
                <a:spcPts val="0"/>
              </a:spcAft>
              <a:buNone/>
            </a:pPr>
            <a:r>
              <a:rPr lang="en-GB"/>
              <a:t>IDENTIFICATION</a:t>
            </a:r>
            <a:endParaRPr/>
          </a:p>
        </p:txBody>
      </p:sp>
      <p:cxnSp>
        <p:nvCxnSpPr>
          <p:cNvPr id="298" name="Google Shape;298;p26"/>
          <p:cNvCxnSpPr>
            <a:stCxn id="295" idx="1"/>
            <a:endCxn id="297" idx="5"/>
          </p:cNvCxnSpPr>
          <p:nvPr/>
        </p:nvCxnSpPr>
        <p:spPr>
          <a:xfrm flipH="1">
            <a:off x="4759075" y="3969475"/>
            <a:ext cx="1399500" cy="20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2344</Words>
  <Application>Microsoft Office PowerPoint</Application>
  <PresentationFormat>On-screen Show (16:9)</PresentationFormat>
  <Paragraphs>176</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Times New Roman</vt:lpstr>
      <vt:lpstr>Montserrat</vt:lpstr>
      <vt:lpstr>Comfortaa</vt:lpstr>
      <vt:lpstr>Lato</vt:lpstr>
      <vt:lpstr>Caveat</vt:lpstr>
      <vt:lpstr>Comic Sans MS</vt:lpstr>
      <vt:lpstr>Focus</vt:lpstr>
      <vt:lpstr>Facial Recognition System  </vt:lpstr>
      <vt:lpstr>PowerPoint Presentation</vt:lpstr>
      <vt:lpstr> Face recognition is a popular type of biometric system. Such systems are essentially pattern recognition systems that operate by fetching an individual’s biometric data, extracting a feature set from the acquired data (in this case the face), and comparing this feature against the template set in the database.   Face detection has gained significant importance in recent times. Law Enforcement Agencies, security organizations, personal identification systems and mass surveillance applications all use this technology.     </vt:lpstr>
      <vt:lpstr>INTRODUCTION</vt:lpstr>
      <vt:lpstr>What is Facial Recognition?</vt:lpstr>
      <vt:lpstr>History</vt:lpstr>
      <vt:lpstr>Why do we need facial recognition?</vt:lpstr>
      <vt:lpstr>Methodology</vt:lpstr>
      <vt:lpstr>                          Block Diagram</vt:lpstr>
      <vt:lpstr>Implementation of Code</vt:lpstr>
      <vt:lpstr>Software Requirements </vt:lpstr>
      <vt:lpstr>Execution of the code</vt:lpstr>
      <vt:lpstr>PowerPoint Presentation</vt:lpstr>
      <vt:lpstr>  LITERATURE  SURVEY  </vt:lpstr>
      <vt:lpstr>PowerPoint Presentation</vt:lpstr>
      <vt:lpstr>Occlusion Detection and Recognizing Human Face using Neural Network</vt:lpstr>
      <vt:lpstr>PowerPoint Presentation</vt:lpstr>
      <vt:lpstr>Conclusion</vt:lpstr>
      <vt:lpstr>Face Mask Detection Using OpenCV </vt:lpstr>
      <vt:lpstr>PowerPoint Presentation</vt:lpstr>
      <vt:lpstr>PowerPoint Presentation</vt:lpstr>
      <vt:lpstr>Conclusion </vt:lpstr>
      <vt:lpstr>  FACE RECOGNITION BASED ATM SECURITY SYSTEM                                           UJJWAL SAGAR (21 BAI 10047)   </vt:lpstr>
      <vt:lpstr>PowerPoint Presentation</vt:lpstr>
      <vt:lpstr>Class attendance Using Face Recognition and Detection with OPENCV                               Aashish Yadav (21BAI10116)                                          </vt:lpstr>
      <vt:lpstr>PowerPoint Presentation</vt:lpstr>
      <vt:lpstr>Pros and Cons of Facial Recognition </vt:lpstr>
      <vt:lpstr>Some of Our shortcomings</vt:lpstr>
      <vt:lpstr>                               REVIEW </vt:lpstr>
      <vt:lpstr>References</vt:lpstr>
      <vt:lpstr>Acknowledgement</vt:lpstr>
      <vt:lpstr>Contribution of 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System  </dc:title>
  <dc:creator>Aashish yadav</dc:creator>
  <cp:lastModifiedBy>Aashish yadav</cp:lastModifiedBy>
  <cp:revision>1</cp:revision>
  <dcterms:modified xsi:type="dcterms:W3CDTF">2022-12-17T08:30:51Z</dcterms:modified>
</cp:coreProperties>
</file>